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0" r:id="rId5"/>
    <p:sldId id="287" r:id="rId6"/>
    <p:sldId id="263" r:id="rId7"/>
    <p:sldId id="262" r:id="rId8"/>
    <p:sldId id="281" r:id="rId9"/>
    <p:sldId id="286" r:id="rId10"/>
    <p:sldId id="282" r:id="rId11"/>
    <p:sldId id="285" r:id="rId12"/>
    <p:sldId id="284" r:id="rId13"/>
    <p:sldId id="283" r:id="rId14"/>
    <p:sldId id="289" r:id="rId15"/>
    <p:sldId id="265" r:id="rId16"/>
    <p:sldId id="264" r:id="rId17"/>
    <p:sldId id="266" r:id="rId18"/>
    <p:sldId id="267" r:id="rId19"/>
    <p:sldId id="291" r:id="rId20"/>
    <p:sldId id="273" r:id="rId21"/>
    <p:sldId id="272" r:id="rId22"/>
    <p:sldId id="278" r:id="rId23"/>
    <p:sldId id="274" r:id="rId24"/>
    <p:sldId id="275" r:id="rId25"/>
    <p:sldId id="292" r:id="rId26"/>
    <p:sldId id="293" r:id="rId27"/>
    <p:sldId id="268" r:id="rId28"/>
    <p:sldId id="259"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94660"/>
  </p:normalViewPr>
  <p:slideViewPr>
    <p:cSldViewPr>
      <p:cViewPr>
        <p:scale>
          <a:sx n="100" d="100"/>
          <a:sy n="100" d="100"/>
        </p:scale>
        <p:origin x="-2080" y="-5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ianforsyth:Downloads:Compendium%20Forecasts-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ianforsyth:Documents:Compendium%20Foreca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282870687540152"/>
          <c:y val="0.164406743092054"/>
          <c:w val="0.637013969585371"/>
          <c:h val="0.566743056465355"/>
        </c:manualLayout>
      </c:layout>
      <c:barChart>
        <c:barDir val="col"/>
        <c:grouping val="stacked"/>
        <c:varyColors val="0"/>
        <c:ser>
          <c:idx val="0"/>
          <c:order val="0"/>
          <c:tx>
            <c:strRef>
              <c:f>'Summary Tables and Graphs'!$A$3</c:f>
              <c:strCache>
                <c:ptCount val="1"/>
                <c:pt idx="0">
                  <c:v>Total Equipment (millions $)</c:v>
                </c:pt>
              </c:strCache>
            </c:strRef>
          </c:tx>
          <c:invertIfNegative val="0"/>
          <c:cat>
            <c:numRef>
              <c:f>'Summary Tables and Graphs'!$B$2:$L$2</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Graphs'!$B$3:$L$3</c:f>
              <c:numCache>
                <c:formatCode>#,##0.0</c:formatCode>
                <c:ptCount val="11"/>
                <c:pt idx="0">
                  <c:v>916.881753944694</c:v>
                </c:pt>
                <c:pt idx="1">
                  <c:v>1250.098311488288</c:v>
                </c:pt>
                <c:pt idx="2">
                  <c:v>1743.6434250061</c:v>
                </c:pt>
                <c:pt idx="3">
                  <c:v>2321.820031925485</c:v>
                </c:pt>
                <c:pt idx="4">
                  <c:v>2936.172829713675</c:v>
                </c:pt>
                <c:pt idx="5">
                  <c:v>3573.966706552325</c:v>
                </c:pt>
                <c:pt idx="6">
                  <c:v>4342.85722087674</c:v>
                </c:pt>
                <c:pt idx="7">
                  <c:v>5272.515814138802</c:v>
                </c:pt>
                <c:pt idx="8">
                  <c:v>6359.478820370226</c:v>
                </c:pt>
                <c:pt idx="9">
                  <c:v>7691.894899921219</c:v>
                </c:pt>
                <c:pt idx="10">
                  <c:v>9307.470765426802</c:v>
                </c:pt>
              </c:numCache>
            </c:numRef>
          </c:val>
        </c:ser>
        <c:ser>
          <c:idx val="1"/>
          <c:order val="1"/>
          <c:tx>
            <c:strRef>
              <c:f>'Summary Tables and Graphs'!$A$4</c:f>
              <c:strCache>
                <c:ptCount val="1"/>
                <c:pt idx="0">
                  <c:v>Total Materials (millions $)</c:v>
                </c:pt>
              </c:strCache>
            </c:strRef>
          </c:tx>
          <c:invertIfNegative val="0"/>
          <c:cat>
            <c:numRef>
              <c:f>'Summary Tables and Graphs'!$B$2:$L$2</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Graphs'!$B$4:$L$4</c:f>
              <c:numCache>
                <c:formatCode>#,##0.0</c:formatCode>
                <c:ptCount val="11"/>
                <c:pt idx="0">
                  <c:v>525.6275171839739</c:v>
                </c:pt>
                <c:pt idx="1">
                  <c:v>718.2313462259561</c:v>
                </c:pt>
                <c:pt idx="2">
                  <c:v>1010.285390277574</c:v>
                </c:pt>
                <c:pt idx="3">
                  <c:v>1355.263588430304</c:v>
                </c:pt>
                <c:pt idx="4">
                  <c:v>1717.709681098278</c:v>
                </c:pt>
                <c:pt idx="5">
                  <c:v>2111.905818416386</c:v>
                </c:pt>
                <c:pt idx="6">
                  <c:v>2588.375219092438</c:v>
                </c:pt>
                <c:pt idx="7">
                  <c:v>3169.63030822957</c:v>
                </c:pt>
                <c:pt idx="8">
                  <c:v>3857.154932463037</c:v>
                </c:pt>
                <c:pt idx="9">
                  <c:v>4696.07590612737</c:v>
                </c:pt>
                <c:pt idx="10">
                  <c:v>5318.839632707495</c:v>
                </c:pt>
              </c:numCache>
            </c:numRef>
          </c:val>
        </c:ser>
        <c:ser>
          <c:idx val="2"/>
          <c:order val="2"/>
          <c:tx>
            <c:strRef>
              <c:f>'Summary Tables and Graphs'!$A$5</c:f>
              <c:strCache>
                <c:ptCount val="1"/>
                <c:pt idx="0">
                  <c:v>Total Services (millions $)</c:v>
                </c:pt>
              </c:strCache>
            </c:strRef>
          </c:tx>
          <c:invertIfNegative val="0"/>
          <c:cat>
            <c:numRef>
              <c:f>'Summary Tables and Graphs'!$B$2:$L$2</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Graphs'!$B$5:$L$5</c:f>
              <c:numCache>
                <c:formatCode>#,##0.0</c:formatCode>
                <c:ptCount val="11"/>
                <c:pt idx="0">
                  <c:v>465.0243808284972</c:v>
                </c:pt>
                <c:pt idx="1">
                  <c:v>545.3685612184529</c:v>
                </c:pt>
                <c:pt idx="2">
                  <c:v>733.8124468116529</c:v>
                </c:pt>
                <c:pt idx="3">
                  <c:v>931.509576935083</c:v>
                </c:pt>
                <c:pt idx="4">
                  <c:v>1121.046011477348</c:v>
                </c:pt>
                <c:pt idx="5">
                  <c:v>1303.139220172252</c:v>
                </c:pt>
                <c:pt idx="6">
                  <c:v>1514.078908658359</c:v>
                </c:pt>
                <c:pt idx="7">
                  <c:v>1759.95233165223</c:v>
                </c:pt>
                <c:pt idx="8">
                  <c:v>2041.131866564522</c:v>
                </c:pt>
                <c:pt idx="9">
                  <c:v>2369.888945106265</c:v>
                </c:pt>
                <c:pt idx="10">
                  <c:v>2754.5610218837</c:v>
                </c:pt>
              </c:numCache>
            </c:numRef>
          </c:val>
        </c:ser>
        <c:ser>
          <c:idx val="3"/>
          <c:order val="3"/>
          <c:tx>
            <c:strRef>
              <c:f>'Summary Tables and Graphs'!$A$6</c:f>
              <c:strCache>
                <c:ptCount val="1"/>
                <c:pt idx="0">
                  <c:v>Total Software (millions $)</c:v>
                </c:pt>
              </c:strCache>
            </c:strRef>
          </c:tx>
          <c:invertIfNegative val="0"/>
          <c:cat>
            <c:numRef>
              <c:f>'Summary Tables and Graphs'!$B$2:$L$2</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Graphs'!$B$6:$L$6</c:f>
              <c:numCache>
                <c:formatCode>#,##0.0</c:formatCode>
                <c:ptCount val="11"/>
                <c:pt idx="0">
                  <c:v>102.7870723642225</c:v>
                </c:pt>
                <c:pt idx="1">
                  <c:v>161.1881357293026</c:v>
                </c:pt>
                <c:pt idx="2">
                  <c:v>236.5446195436006</c:v>
                </c:pt>
                <c:pt idx="3">
                  <c:v>352.3346451134468</c:v>
                </c:pt>
                <c:pt idx="4">
                  <c:v>496.4135235544942</c:v>
                </c:pt>
                <c:pt idx="5">
                  <c:v>669.0470707384951</c:v>
                </c:pt>
                <c:pt idx="6">
                  <c:v>834.2201536166005</c:v>
                </c:pt>
                <c:pt idx="7">
                  <c:v>1038.911080086932</c:v>
                </c:pt>
                <c:pt idx="8">
                  <c:v>1286.359795933104</c:v>
                </c:pt>
                <c:pt idx="9">
                  <c:v>1596.855435229293</c:v>
                </c:pt>
                <c:pt idx="10">
                  <c:v>1982.746611940373</c:v>
                </c:pt>
              </c:numCache>
            </c:numRef>
          </c:val>
        </c:ser>
        <c:dLbls>
          <c:showLegendKey val="0"/>
          <c:showVal val="0"/>
          <c:showCatName val="0"/>
          <c:showSerName val="0"/>
          <c:showPercent val="0"/>
          <c:showBubbleSize val="0"/>
        </c:dLbls>
        <c:gapWidth val="95"/>
        <c:overlap val="100"/>
        <c:axId val="-2127161752"/>
        <c:axId val="-2127158568"/>
      </c:barChart>
      <c:catAx>
        <c:axId val="-2127161752"/>
        <c:scaling>
          <c:orientation val="minMax"/>
        </c:scaling>
        <c:delete val="0"/>
        <c:axPos val="b"/>
        <c:numFmt formatCode="General" sourceLinked="1"/>
        <c:majorTickMark val="none"/>
        <c:minorTickMark val="none"/>
        <c:tickLblPos val="nextTo"/>
        <c:crossAx val="-2127158568"/>
        <c:crosses val="autoZero"/>
        <c:auto val="1"/>
        <c:lblAlgn val="ctr"/>
        <c:lblOffset val="100"/>
        <c:noMultiLvlLbl val="0"/>
      </c:catAx>
      <c:valAx>
        <c:axId val="-2127158568"/>
        <c:scaling>
          <c:orientation val="minMax"/>
        </c:scaling>
        <c:delete val="0"/>
        <c:axPos val="l"/>
        <c:majorGridlines/>
        <c:title>
          <c:tx>
            <c:rich>
              <a:bodyPr/>
              <a:lstStyle/>
              <a:p>
                <a:pPr>
                  <a:defRPr/>
                </a:pPr>
                <a:r>
                  <a:rPr lang="en-US"/>
                  <a:t>Market Value (millions $)</a:t>
                </a:r>
              </a:p>
            </c:rich>
          </c:tx>
          <c:layout/>
          <c:overlay val="0"/>
        </c:title>
        <c:numFmt formatCode="#,##0.0" sourceLinked="1"/>
        <c:majorTickMark val="none"/>
        <c:minorTickMark val="none"/>
        <c:tickLblPos val="nextTo"/>
        <c:crossAx val="-212716175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smtClean="0"/>
              <a:t>Summary </a:t>
            </a:r>
            <a:r>
              <a:rPr lang="en-US" dirty="0"/>
              <a:t>Forecasts For The 3DP Market By Industry</a:t>
            </a:r>
          </a:p>
        </c:rich>
      </c:tx>
      <c:layout/>
      <c:overlay val="0"/>
    </c:title>
    <c:autoTitleDeleted val="0"/>
    <c:plotArea>
      <c:layout/>
      <c:barChart>
        <c:barDir val="col"/>
        <c:grouping val="stacked"/>
        <c:varyColors val="0"/>
        <c:ser>
          <c:idx val="0"/>
          <c:order val="0"/>
          <c:tx>
            <c:strRef>
              <c:f>'Summary Tables and Graphs'!$A$28</c:f>
              <c:strCache>
                <c:ptCount val="1"/>
                <c:pt idx="0">
                  <c:v>Aerospace (millions)</c:v>
                </c:pt>
              </c:strCache>
            </c:strRef>
          </c:tx>
          <c:invertIfNegative val="0"/>
          <c:cat>
            <c:numRef>
              <c:f>'Summary Tables and Graphs'!$B$27:$L$27</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Graphs'!$B$28:$L$28</c:f>
              <c:numCache>
                <c:formatCode>#,##0.0</c:formatCode>
                <c:ptCount val="11"/>
                <c:pt idx="0">
                  <c:v>412.7224305460386</c:v>
                </c:pt>
                <c:pt idx="1">
                  <c:v>535.6341700107588</c:v>
                </c:pt>
                <c:pt idx="2">
                  <c:v>723.005010792242</c:v>
                </c:pt>
                <c:pt idx="3">
                  <c:v>945.7332698202125</c:v>
                </c:pt>
                <c:pt idx="4">
                  <c:v>1181.82329212211</c:v>
                </c:pt>
                <c:pt idx="5">
                  <c:v>1447.885970197554</c:v>
                </c:pt>
                <c:pt idx="6">
                  <c:v>1737.588204950223</c:v>
                </c:pt>
                <c:pt idx="7">
                  <c:v>2083.909598764102</c:v>
                </c:pt>
                <c:pt idx="8">
                  <c:v>2479.527890918882</c:v>
                </c:pt>
                <c:pt idx="9">
                  <c:v>2957.156978514495</c:v>
                </c:pt>
                <c:pt idx="10">
                  <c:v>3452.048121065334</c:v>
                </c:pt>
              </c:numCache>
            </c:numRef>
          </c:val>
        </c:ser>
        <c:ser>
          <c:idx val="1"/>
          <c:order val="1"/>
          <c:tx>
            <c:strRef>
              <c:f>'Summary Tables and Graphs'!$A$29</c:f>
              <c:strCache>
                <c:ptCount val="1"/>
                <c:pt idx="0">
                  <c:v>Medical (millions)</c:v>
                </c:pt>
              </c:strCache>
            </c:strRef>
          </c:tx>
          <c:invertIfNegative val="0"/>
          <c:cat>
            <c:numRef>
              <c:f>'Summary Tables and Graphs'!$B$27:$L$27</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Graphs'!$B$29:$L$29</c:f>
              <c:numCache>
                <c:formatCode>#,##0.0</c:formatCode>
                <c:ptCount val="11"/>
                <c:pt idx="0">
                  <c:v>362.7534346642523</c:v>
                </c:pt>
                <c:pt idx="1">
                  <c:v>489.0939358628341</c:v>
                </c:pt>
                <c:pt idx="2">
                  <c:v>686.0438520899926</c:v>
                </c:pt>
                <c:pt idx="3">
                  <c:v>928.7566734036318</c:v>
                </c:pt>
                <c:pt idx="4">
                  <c:v>1199.3191688995</c:v>
                </c:pt>
                <c:pt idx="5">
                  <c:v>1475.754951136948</c:v>
                </c:pt>
                <c:pt idx="6">
                  <c:v>1798.845928811558</c:v>
                </c:pt>
                <c:pt idx="7">
                  <c:v>2172.604928613095</c:v>
                </c:pt>
                <c:pt idx="8">
                  <c:v>2594.429562646736</c:v>
                </c:pt>
                <c:pt idx="9">
                  <c:v>3088.366741710811</c:v>
                </c:pt>
                <c:pt idx="10">
                  <c:v>3571.024668828951</c:v>
                </c:pt>
              </c:numCache>
            </c:numRef>
          </c:val>
        </c:ser>
        <c:ser>
          <c:idx val="2"/>
          <c:order val="2"/>
          <c:tx>
            <c:strRef>
              <c:f>'Summary Tables and Graphs'!$A$30</c:f>
              <c:strCache>
                <c:ptCount val="1"/>
                <c:pt idx="0">
                  <c:v>Dental (millions)</c:v>
                </c:pt>
              </c:strCache>
            </c:strRef>
          </c:tx>
          <c:invertIfNegative val="0"/>
          <c:cat>
            <c:numRef>
              <c:f>'Summary Tables and Graphs'!$B$27:$L$27</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Graphs'!$B$30:$L$30</c:f>
              <c:numCache>
                <c:formatCode>#,##0.0</c:formatCode>
                <c:ptCount val="11"/>
                <c:pt idx="0">
                  <c:v>352.9252621992354</c:v>
                </c:pt>
                <c:pt idx="1">
                  <c:v>509.0383379203163</c:v>
                </c:pt>
                <c:pt idx="2">
                  <c:v>721.7454715987162</c:v>
                </c:pt>
                <c:pt idx="3">
                  <c:v>977.9631360716997</c:v>
                </c:pt>
                <c:pt idx="4">
                  <c:v>1256.571815483369</c:v>
                </c:pt>
                <c:pt idx="5">
                  <c:v>1565.534418005776</c:v>
                </c:pt>
                <c:pt idx="6">
                  <c:v>1926.467975874698</c:v>
                </c:pt>
                <c:pt idx="7">
                  <c:v>2371.53544277649</c:v>
                </c:pt>
                <c:pt idx="8">
                  <c:v>2906.880038901048</c:v>
                </c:pt>
                <c:pt idx="9">
                  <c:v>3570.803474571816</c:v>
                </c:pt>
                <c:pt idx="10">
                  <c:v>4312.927156086573</c:v>
                </c:pt>
              </c:numCache>
            </c:numRef>
          </c:val>
        </c:ser>
        <c:ser>
          <c:idx val="3"/>
          <c:order val="3"/>
          <c:tx>
            <c:strRef>
              <c:f>'Summary Tables and Graphs'!$A$31</c:f>
              <c:strCache>
                <c:ptCount val="1"/>
                <c:pt idx="0">
                  <c:v>Auto (millions)</c:v>
                </c:pt>
              </c:strCache>
            </c:strRef>
          </c:tx>
          <c:invertIfNegative val="0"/>
          <c:cat>
            <c:numRef>
              <c:f>'Summary Tables and Graphs'!$B$27:$L$27</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Graphs'!$B$31:$L$31</c:f>
              <c:numCache>
                <c:formatCode>#,##0.0</c:formatCode>
                <c:ptCount val="11"/>
                <c:pt idx="0">
                  <c:v>194.6807984997307</c:v>
                </c:pt>
                <c:pt idx="1">
                  <c:v>263.9056365771602</c:v>
                </c:pt>
                <c:pt idx="2">
                  <c:v>365.3510067664512</c:v>
                </c:pt>
                <c:pt idx="3">
                  <c:v>482.7707029624787</c:v>
                </c:pt>
                <c:pt idx="4">
                  <c:v>605.6235022955504</c:v>
                </c:pt>
                <c:pt idx="5">
                  <c:v>736.2017140979423</c:v>
                </c:pt>
                <c:pt idx="6">
                  <c:v>871.4619475463663</c:v>
                </c:pt>
                <c:pt idx="7">
                  <c:v>1037.088958754435</c:v>
                </c:pt>
                <c:pt idx="8">
                  <c:v>1239.400824032533</c:v>
                </c:pt>
                <c:pt idx="9">
                  <c:v>1502.119573502474</c:v>
                </c:pt>
                <c:pt idx="10">
                  <c:v>1817.861721471488</c:v>
                </c:pt>
              </c:numCache>
            </c:numRef>
          </c:val>
        </c:ser>
        <c:ser>
          <c:idx val="4"/>
          <c:order val="4"/>
          <c:tx>
            <c:strRef>
              <c:f>'Summary Tables and Graphs'!$A$32</c:f>
              <c:strCache>
                <c:ptCount val="1"/>
                <c:pt idx="0">
                  <c:v>Personal/Education (millions)</c:v>
                </c:pt>
              </c:strCache>
            </c:strRef>
          </c:tx>
          <c:invertIfNegative val="0"/>
          <c:cat>
            <c:numRef>
              <c:f>'Summary Tables and Graphs'!$B$27:$L$27</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Graphs'!$B$32:$L$32</c:f>
              <c:numCache>
                <c:formatCode>#,##0.0</c:formatCode>
                <c:ptCount val="11"/>
                <c:pt idx="0">
                  <c:v>410.0937144173632</c:v>
                </c:pt>
                <c:pt idx="1">
                  <c:v>551.9801131414467</c:v>
                </c:pt>
                <c:pt idx="2">
                  <c:v>785.7393221019088</c:v>
                </c:pt>
                <c:pt idx="3">
                  <c:v>1054.332586334821</c:v>
                </c:pt>
                <c:pt idx="4">
                  <c:v>1325.846007638618</c:v>
                </c:pt>
                <c:pt idx="5">
                  <c:v>1589.74106890853</c:v>
                </c:pt>
                <c:pt idx="6">
                  <c:v>1945.330542303291</c:v>
                </c:pt>
                <c:pt idx="7">
                  <c:v>2390.049343248531</c:v>
                </c:pt>
                <c:pt idx="8">
                  <c:v>2926.095532052473</c:v>
                </c:pt>
                <c:pt idx="9">
                  <c:v>3585.392964206709</c:v>
                </c:pt>
                <c:pt idx="10">
                  <c:v>4311.009203605628</c:v>
                </c:pt>
              </c:numCache>
            </c:numRef>
          </c:val>
        </c:ser>
        <c:ser>
          <c:idx val="5"/>
          <c:order val="5"/>
          <c:tx>
            <c:strRef>
              <c:f>'Summary Tables and Graphs'!$A$33</c:f>
              <c:strCache>
                <c:ptCount val="1"/>
                <c:pt idx="0">
                  <c:v>Other (millions)</c:v>
                </c:pt>
              </c:strCache>
            </c:strRef>
          </c:tx>
          <c:invertIfNegative val="0"/>
          <c:cat>
            <c:numRef>
              <c:f>'Summary Tables and Graphs'!$B$27:$L$27</c:f>
              <c:numCache>
                <c:formatCode>General</c:formatCode>
                <c:ptCount val="11"/>
                <c:pt idx="0">
                  <c:v>2013.0</c:v>
                </c:pt>
                <c:pt idx="1">
                  <c:v>2014.0</c:v>
                </c:pt>
                <c:pt idx="2">
                  <c:v>2015.0</c:v>
                </c:pt>
                <c:pt idx="3">
                  <c:v>2016.0</c:v>
                </c:pt>
                <c:pt idx="4">
                  <c:v>2017.0</c:v>
                </c:pt>
                <c:pt idx="5">
                  <c:v>2018.0</c:v>
                </c:pt>
                <c:pt idx="6">
                  <c:v>2019.0</c:v>
                </c:pt>
                <c:pt idx="7">
                  <c:v>2020.0</c:v>
                </c:pt>
                <c:pt idx="8">
                  <c:v>2021.0</c:v>
                </c:pt>
                <c:pt idx="9">
                  <c:v>2022.0</c:v>
                </c:pt>
                <c:pt idx="10">
                  <c:v>2023.0</c:v>
                </c:pt>
              </c:numCache>
            </c:numRef>
          </c:cat>
          <c:val>
            <c:numRef>
              <c:f>'Summary Tables and Graphs'!$B$33:$L$33</c:f>
              <c:numCache>
                <c:formatCode>#,##0.0</c:formatCode>
                <c:ptCount val="11"/>
                <c:pt idx="0">
                  <c:v>277.1450839947685</c:v>
                </c:pt>
                <c:pt idx="1">
                  <c:v>325.2341611494835</c:v>
                </c:pt>
                <c:pt idx="2">
                  <c:v>442.4012182896171</c:v>
                </c:pt>
                <c:pt idx="3">
                  <c:v>571.3714738114751</c:v>
                </c:pt>
                <c:pt idx="4">
                  <c:v>702.1582594046531</c:v>
                </c:pt>
                <c:pt idx="5">
                  <c:v>842.9406935327081</c:v>
                </c:pt>
                <c:pt idx="6">
                  <c:v>999.8369027580022</c:v>
                </c:pt>
                <c:pt idx="7">
                  <c:v>1185.821261950884</c:v>
                </c:pt>
                <c:pt idx="8">
                  <c:v>1397.791566779221</c:v>
                </c:pt>
                <c:pt idx="9">
                  <c:v>1650.875453877839</c:v>
                </c:pt>
                <c:pt idx="10">
                  <c:v>1898.747160900397</c:v>
                </c:pt>
              </c:numCache>
            </c:numRef>
          </c:val>
        </c:ser>
        <c:dLbls>
          <c:showLegendKey val="0"/>
          <c:showVal val="0"/>
          <c:showCatName val="0"/>
          <c:showSerName val="0"/>
          <c:showPercent val="0"/>
          <c:showBubbleSize val="0"/>
        </c:dLbls>
        <c:gapWidth val="95"/>
        <c:overlap val="100"/>
        <c:axId val="-2145563896"/>
        <c:axId val="-2135005736"/>
      </c:barChart>
      <c:catAx>
        <c:axId val="-2145563896"/>
        <c:scaling>
          <c:orientation val="minMax"/>
        </c:scaling>
        <c:delete val="0"/>
        <c:axPos val="b"/>
        <c:numFmt formatCode="General" sourceLinked="1"/>
        <c:majorTickMark val="none"/>
        <c:minorTickMark val="none"/>
        <c:tickLblPos val="nextTo"/>
        <c:crossAx val="-2135005736"/>
        <c:crosses val="autoZero"/>
        <c:auto val="1"/>
        <c:lblAlgn val="ctr"/>
        <c:lblOffset val="100"/>
        <c:noMultiLvlLbl val="0"/>
      </c:catAx>
      <c:valAx>
        <c:axId val="-2135005736"/>
        <c:scaling>
          <c:orientation val="minMax"/>
        </c:scaling>
        <c:delete val="0"/>
        <c:axPos val="l"/>
        <c:majorGridlines/>
        <c:title>
          <c:tx>
            <c:rich>
              <a:bodyPr/>
              <a:lstStyle/>
              <a:p>
                <a:pPr>
                  <a:defRPr/>
                </a:pPr>
                <a:r>
                  <a:rPr lang="en-US"/>
                  <a:t>Total Market (millions)</a:t>
                </a:r>
              </a:p>
            </c:rich>
          </c:tx>
          <c:layout/>
          <c:overlay val="0"/>
        </c:title>
        <c:numFmt formatCode="#,##0.0" sourceLinked="1"/>
        <c:majorTickMark val="none"/>
        <c:minorTickMark val="none"/>
        <c:tickLblPos val="nextTo"/>
        <c:crossAx val="-214556389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0060" y="5301227"/>
            <a:ext cx="7772400" cy="500065"/>
          </a:xfrm>
        </p:spPr>
        <p:txBody>
          <a:bodyPr anchor="t">
            <a:normAutofit/>
          </a:bodyPr>
          <a:lstStyle>
            <a:lvl1pPr algn="l">
              <a:defRPr sz="2400">
                <a:solidFill>
                  <a:schemeClr val="bg1"/>
                </a:solidFill>
                <a:latin typeface="Open Sans" pitchFamily="34" charset="0"/>
                <a:ea typeface="Open Sans" pitchFamily="34" charset="0"/>
                <a:cs typeface="Open Sans" pitchFamily="34" charset="0"/>
              </a:defRPr>
            </a:lvl1pPr>
          </a:lstStyle>
          <a:p>
            <a:r>
              <a:rPr lang="en-US" dirty="0" smtClean="0"/>
              <a:t>CLICK TO EDIT MASTER TITLE STYLE</a:t>
            </a:r>
            <a:endParaRPr lang="tr-TR" dirty="0"/>
          </a:p>
        </p:txBody>
      </p:sp>
      <p:sp>
        <p:nvSpPr>
          <p:cNvPr id="3" name="Subtitle 2"/>
          <p:cNvSpPr>
            <a:spLocks noGrp="1"/>
          </p:cNvSpPr>
          <p:nvPr>
            <p:ph type="subTitle" idx="1"/>
          </p:nvPr>
        </p:nvSpPr>
        <p:spPr>
          <a:xfrm>
            <a:off x="300060" y="5872730"/>
            <a:ext cx="6400800" cy="500066"/>
          </a:xfrm>
        </p:spPr>
        <p:txBody>
          <a:bodyPr anchor="t">
            <a:normAutofit/>
          </a:bodyPr>
          <a:lstStyle>
            <a:lvl1pPr marL="0" indent="0" algn="l">
              <a:buNone/>
              <a:defRPr sz="1800">
                <a:solidFill>
                  <a:schemeClr val="bg1"/>
                </a:solidFill>
                <a:latin typeface="Open Sans Light" pitchFamily="34" charset="0"/>
                <a:ea typeface="Open Sans Light" pitchFamily="34" charset="0"/>
                <a:cs typeface="Open Sans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tr-TR" dirty="0"/>
          </a:p>
        </p:txBody>
      </p:sp>
      <p:pic>
        <p:nvPicPr>
          <p:cNvPr id="7" name="Picture 6" descr="logo.png"/>
          <p:cNvPicPr>
            <a:picLocks noChangeAspect="1"/>
          </p:cNvPicPr>
          <p:nvPr userDrawn="1"/>
        </p:nvPicPr>
        <p:blipFill>
          <a:blip r:embed="rId3"/>
          <a:stretch>
            <a:fillRect/>
          </a:stretch>
        </p:blipFill>
        <p:spPr>
          <a:xfrm>
            <a:off x="300060" y="1928802"/>
            <a:ext cx="4095239" cy="7047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tr-T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714348" y="1500174"/>
            <a:ext cx="2071690" cy="2143140"/>
          </a:xfrm>
          <a:ln w="6350">
            <a:solidFill>
              <a:schemeClr val="tx2">
                <a:alpha val="29000"/>
              </a:schemeClr>
            </a:solidFill>
          </a:ln>
        </p:spPr>
        <p:txBody>
          <a:bodyPr/>
          <a:lstStyle>
            <a:lvl1pPr>
              <a:buFontTx/>
              <a:buNone/>
              <a:defRPr/>
            </a:lvl1pPr>
          </a:lstStyle>
          <a:p>
            <a:endParaRPr lang="tr-TR"/>
          </a:p>
        </p:txBody>
      </p:sp>
      <p:sp>
        <p:nvSpPr>
          <p:cNvPr id="8" name="Title 1"/>
          <p:cNvSpPr>
            <a:spLocks noGrp="1"/>
          </p:cNvSpPr>
          <p:nvPr>
            <p:ph type="title"/>
          </p:nvPr>
        </p:nvSpPr>
        <p:spPr>
          <a:xfrm>
            <a:off x="357158" y="71414"/>
            <a:ext cx="5143536" cy="428604"/>
          </a:xfrm>
        </p:spPr>
        <p:txBody>
          <a:bodyPr/>
          <a:lstStyle/>
          <a:p>
            <a:r>
              <a:rPr lang="en-US" dirty="0" smtClean="0"/>
              <a:t>Click to edit Master title style</a:t>
            </a:r>
            <a:endParaRPr lang="tr-TR" dirty="0"/>
          </a:p>
        </p:txBody>
      </p:sp>
      <p:sp>
        <p:nvSpPr>
          <p:cNvPr id="9" name="Picture Placeholder 3"/>
          <p:cNvSpPr>
            <a:spLocks noGrp="1"/>
          </p:cNvSpPr>
          <p:nvPr>
            <p:ph type="pic" sz="quarter" idx="11"/>
          </p:nvPr>
        </p:nvSpPr>
        <p:spPr>
          <a:xfrm>
            <a:off x="3464711" y="1500174"/>
            <a:ext cx="2071690" cy="2143140"/>
          </a:xfrm>
          <a:ln w="6350">
            <a:solidFill>
              <a:schemeClr val="tx2">
                <a:alpha val="29000"/>
              </a:schemeClr>
            </a:solidFill>
          </a:ln>
        </p:spPr>
        <p:txBody>
          <a:bodyPr/>
          <a:lstStyle>
            <a:lvl1pPr>
              <a:buFontTx/>
              <a:buNone/>
              <a:defRPr/>
            </a:lvl1pPr>
          </a:lstStyle>
          <a:p>
            <a:endParaRPr lang="tr-TR"/>
          </a:p>
        </p:txBody>
      </p:sp>
      <p:sp>
        <p:nvSpPr>
          <p:cNvPr id="10" name="Picture Placeholder 3"/>
          <p:cNvSpPr>
            <a:spLocks noGrp="1"/>
          </p:cNvSpPr>
          <p:nvPr>
            <p:ph type="pic" sz="quarter" idx="12"/>
          </p:nvPr>
        </p:nvSpPr>
        <p:spPr>
          <a:xfrm>
            <a:off x="6215074" y="1500174"/>
            <a:ext cx="2071690" cy="2143140"/>
          </a:xfrm>
          <a:ln w="6350">
            <a:solidFill>
              <a:schemeClr val="tx2">
                <a:alpha val="29000"/>
              </a:schemeClr>
            </a:solidFill>
          </a:ln>
        </p:spPr>
        <p:txBody>
          <a:bodyPr/>
          <a:lstStyle>
            <a:lvl1pPr>
              <a:buFontTx/>
              <a:buNone/>
              <a:defRPr/>
            </a:lvl1pPr>
          </a:lstStyle>
          <a:p>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solidFill>
                  <a:schemeClr val="bg1"/>
                </a:solidFill>
              </a:defRPr>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71414"/>
            <a:ext cx="5143536" cy="428604"/>
          </a:xfrm>
          <a:prstGeom prst="rect">
            <a:avLst/>
          </a:prstGeom>
        </p:spPr>
        <p:txBody>
          <a:bodyPr vert="horz" lIns="91440" tIns="45720" rIns="91440" bIns="45720" rtlCol="0" anchor="t">
            <a:noAutofit/>
          </a:bodyPr>
          <a:lstStyle/>
          <a:p>
            <a:r>
              <a:rPr lang="en-US" dirty="0" smtClean="0"/>
              <a:t>Click to edit Master title style</a:t>
            </a:r>
            <a:endParaRPr lang="tr-TR" dirty="0"/>
          </a:p>
        </p:txBody>
      </p:sp>
      <p:sp>
        <p:nvSpPr>
          <p:cNvPr id="3" name="Text Placeholder 2"/>
          <p:cNvSpPr>
            <a:spLocks noGrp="1"/>
          </p:cNvSpPr>
          <p:nvPr>
            <p:ph type="body" idx="1"/>
          </p:nvPr>
        </p:nvSpPr>
        <p:spPr>
          <a:xfrm>
            <a:off x="457200" y="1600201"/>
            <a:ext cx="8229600" cy="38290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8" name="Rectangle 7"/>
          <p:cNvSpPr/>
          <p:nvPr userDrawn="1"/>
        </p:nvSpPr>
        <p:spPr>
          <a:xfrm>
            <a:off x="8572528" y="6357958"/>
            <a:ext cx="214314" cy="1428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10"/>
          <p:cNvSpPr>
            <a:spLocks noChangeArrowheads="1"/>
          </p:cNvSpPr>
          <p:nvPr userDrawn="1"/>
        </p:nvSpPr>
        <p:spPr bwMode="auto">
          <a:xfrm>
            <a:off x="8550305" y="6295273"/>
            <a:ext cx="379413" cy="276999"/>
          </a:xfrm>
          <a:prstGeom prst="rect">
            <a:avLst/>
          </a:prstGeom>
          <a:noFill/>
          <a:ln w="155575">
            <a:noFill/>
            <a:miter lim="800000"/>
            <a:headEnd/>
            <a:tailEnd/>
          </a:ln>
        </p:spPr>
        <p:txBody>
          <a:bodyPr anchor="t">
            <a:spAutoFit/>
          </a:bodyPr>
          <a:lstStyle/>
          <a:p>
            <a:pPr algn="l">
              <a:defRPr/>
            </a:pPr>
            <a:fld id="{1A6CEECC-5B1B-4AB7-8BB4-7F253BFE72CB}" type="slidenum">
              <a:rPr lang="en-US" sz="1200">
                <a:solidFill>
                  <a:schemeClr val="tx2"/>
                </a:solidFill>
                <a:latin typeface="+mj-lt"/>
                <a:cs typeface="Calibri" pitchFamily="34" charset="0"/>
              </a:rPr>
              <a:pPr algn="l">
                <a:defRPr/>
              </a:pPr>
              <a:t>‹#›</a:t>
            </a:fld>
            <a:endParaRPr lang="en-US" sz="1200" dirty="0">
              <a:solidFill>
                <a:schemeClr val="tx2"/>
              </a:solidFill>
              <a:latin typeface="+mj-lt"/>
              <a:cs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400" kern="1200">
          <a:solidFill>
            <a:schemeClr val="bg1"/>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Tx/>
        <a:buBlip>
          <a:blip r:embed="rId14"/>
        </a:buBlip>
        <a:defRPr sz="24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4"/>
        </a:buBlip>
        <a:defRPr sz="20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4"/>
        </a:buBlip>
        <a:defRPr sz="18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14"/>
        </a:buBlip>
        <a:defRPr sz="16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4"/>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rob@ilumatech.com" TargetMode="External"/><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hyperlink" Target="tel:804-938-0030" TargetMode="External"/></Relationships>
</file>

<file path=ppt/slides/_rels/slide28.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mailto:info@smartechpublishing.com" TargetMode="External"/><Relationship Id="rId4" Type="http://schemas.openxmlformats.org/officeDocument/2006/relationships/hyperlink" Target="https://twitter.com/SmarTechPublish" TargetMode="External"/><Relationship Id="rId5" Type="http://schemas.openxmlformats.org/officeDocument/2006/relationships/hyperlink" Target="http://www.youtube.com/channel/UCMC4wGazw3rEgKr0mMyeAtA" TargetMode="External"/><Relationship Id="rId6" Type="http://schemas.openxmlformats.org/officeDocument/2006/relationships/hyperlink" Target="http://www.linkedin.com/company/3016246" TargetMode="External"/><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512" y="5229200"/>
            <a:ext cx="8784976" cy="714380"/>
          </a:xfrm>
        </p:spPr>
        <p:txBody>
          <a:bodyPr>
            <a:normAutofit fontScale="90000"/>
          </a:bodyPr>
          <a:lstStyle/>
          <a:p>
            <a:r>
              <a:rPr lang="en-US" dirty="0"/>
              <a:t>3D Printing 2014: A Survey of SmarTech’s Annual </a:t>
            </a:r>
            <a:r>
              <a:rPr lang="en-US" dirty="0" smtClean="0"/>
              <a:t>Market Findings </a:t>
            </a:r>
            <a:endParaRPr lang="en-US" dirty="0">
              <a:solidFill>
                <a:srgbClr val="FFFFFF"/>
              </a:solidFill>
              <a:latin typeface="Verdana"/>
              <a:cs typeface="Verdana"/>
            </a:endParaRPr>
          </a:p>
        </p:txBody>
      </p:sp>
      <p:sp>
        <p:nvSpPr>
          <p:cNvPr id="3" name="Subtitle 2"/>
          <p:cNvSpPr>
            <a:spLocks noGrp="1"/>
          </p:cNvSpPr>
          <p:nvPr>
            <p:ph type="subTitle" idx="1"/>
          </p:nvPr>
        </p:nvSpPr>
        <p:spPr>
          <a:xfrm>
            <a:off x="300062" y="6072206"/>
            <a:ext cx="6400800" cy="357190"/>
          </a:xfrm>
        </p:spPr>
        <p:txBody>
          <a:bodyPr>
            <a:normAutofit lnSpcReduction="10000"/>
          </a:bodyPr>
          <a:lstStyle/>
          <a:p>
            <a:r>
              <a:rPr lang="tr-TR" dirty="0" smtClean="0"/>
              <a:t>May, </a:t>
            </a:r>
            <a:r>
              <a:rPr lang="tr-TR" dirty="0" smtClean="0"/>
              <a:t>2014        Charlottesville, Virginia</a:t>
            </a:r>
            <a:endParaRPr lang="tr-T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158" y="71414"/>
            <a:ext cx="8319298" cy="428604"/>
          </a:xfrm>
        </p:spPr>
        <p:txBody>
          <a:bodyPr/>
          <a:lstStyle/>
          <a:p>
            <a:r>
              <a:rPr lang="en-US" dirty="0" smtClean="0"/>
              <a:t>Four Largest Trends of 3DP in 2014 (1/4)</a:t>
            </a:r>
            <a:endParaRPr lang="en-US" dirty="0"/>
          </a:p>
        </p:txBody>
      </p:sp>
      <p:sp>
        <p:nvSpPr>
          <p:cNvPr id="7" name="TextBox 6"/>
          <p:cNvSpPr txBox="1"/>
          <p:nvPr/>
        </p:nvSpPr>
        <p:spPr>
          <a:xfrm>
            <a:off x="467544" y="908720"/>
            <a:ext cx="8020057" cy="5078314"/>
          </a:xfrm>
          <a:prstGeom prst="rect">
            <a:avLst/>
          </a:prstGeom>
          <a:noFill/>
        </p:spPr>
        <p:txBody>
          <a:bodyPr wrap="none" rtlCol="0">
            <a:spAutoFit/>
          </a:bodyPr>
          <a:lstStyle/>
          <a:p>
            <a:r>
              <a:rPr lang="en-US" dirty="0" smtClean="0"/>
              <a:t>This is year that 3DP grew up</a:t>
            </a:r>
          </a:p>
          <a:p>
            <a:endParaRPr lang="en-US" dirty="0"/>
          </a:p>
          <a:p>
            <a:r>
              <a:rPr lang="en-US" dirty="0" smtClean="0"/>
              <a:t>	Increased capital expenditures; Accelerating production cycles</a:t>
            </a:r>
            <a:endParaRPr lang="en-US" dirty="0"/>
          </a:p>
          <a:p>
            <a:endParaRPr lang="en-US" dirty="0" smtClean="0"/>
          </a:p>
          <a:p>
            <a:r>
              <a:rPr lang="en-US" dirty="0" smtClean="0"/>
              <a:t>	No longer a question of “if” for a mainstream technology, but “when”</a:t>
            </a:r>
          </a:p>
          <a:p>
            <a:endParaRPr lang="en-US" dirty="0" smtClean="0"/>
          </a:p>
          <a:p>
            <a:r>
              <a:rPr lang="en-US" dirty="0" smtClean="0"/>
              <a:t>	Also means some growing pains</a:t>
            </a:r>
          </a:p>
          <a:p>
            <a:endParaRPr lang="en-US" dirty="0"/>
          </a:p>
          <a:p>
            <a:endParaRPr lang="en-US" dirty="0" smtClean="0"/>
          </a:p>
          <a:p>
            <a:r>
              <a:rPr lang="en-US" dirty="0" smtClean="0"/>
              <a:t>We are on the cusp of a tipping point in the industry</a:t>
            </a:r>
          </a:p>
          <a:p>
            <a:endParaRPr lang="en-US" dirty="0"/>
          </a:p>
          <a:p>
            <a:r>
              <a:rPr lang="en-US" dirty="0" smtClean="0"/>
              <a:t>	Too many people are emotionally invested in 3DP for it to fade</a:t>
            </a:r>
          </a:p>
          <a:p>
            <a:endParaRPr lang="en-US" dirty="0"/>
          </a:p>
          <a:p>
            <a:r>
              <a:rPr lang="en-US" dirty="0" smtClean="0"/>
              <a:t>	</a:t>
            </a:r>
          </a:p>
          <a:p>
            <a:endParaRPr lang="en-US" dirty="0"/>
          </a:p>
          <a:p>
            <a:r>
              <a:rPr lang="en-US" dirty="0" smtClean="0"/>
              <a:t> </a:t>
            </a:r>
          </a:p>
          <a:p>
            <a:endParaRPr lang="en-US" dirty="0"/>
          </a:p>
          <a:p>
            <a:endParaRPr lang="en-US" dirty="0"/>
          </a:p>
        </p:txBody>
      </p:sp>
    </p:spTree>
    <p:extLst>
      <p:ext uri="{BB962C8B-B14F-4D97-AF65-F5344CB8AC3E}">
        <p14:creationId xmlns:p14="http://schemas.microsoft.com/office/powerpoint/2010/main" val="2790098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158" y="71414"/>
            <a:ext cx="8535322" cy="428604"/>
          </a:xfrm>
        </p:spPr>
        <p:txBody>
          <a:bodyPr/>
          <a:lstStyle/>
          <a:p>
            <a:r>
              <a:rPr lang="en-US" dirty="0" smtClean="0"/>
              <a:t>Four Largest Trends of 3DP in 2014 (2/4)</a:t>
            </a:r>
            <a:endParaRPr lang="en-US" dirty="0"/>
          </a:p>
        </p:txBody>
      </p:sp>
      <p:sp>
        <p:nvSpPr>
          <p:cNvPr id="2" name="Rectangle 1"/>
          <p:cNvSpPr/>
          <p:nvPr/>
        </p:nvSpPr>
        <p:spPr>
          <a:xfrm>
            <a:off x="539552" y="908720"/>
            <a:ext cx="7776864" cy="4524316"/>
          </a:xfrm>
          <a:prstGeom prst="rect">
            <a:avLst/>
          </a:prstGeom>
        </p:spPr>
        <p:txBody>
          <a:bodyPr wrap="square">
            <a:spAutoFit/>
          </a:bodyPr>
          <a:lstStyle/>
          <a:p>
            <a:r>
              <a:rPr lang="en-US" dirty="0"/>
              <a:t>Equipment Manufacturers Gear Up Their Service </a:t>
            </a:r>
            <a:r>
              <a:rPr lang="en-US" dirty="0" smtClean="0"/>
              <a:t>Offerings</a:t>
            </a:r>
          </a:p>
          <a:p>
            <a:endParaRPr lang="en-US" dirty="0"/>
          </a:p>
          <a:p>
            <a:r>
              <a:rPr lang="en-US" dirty="0" smtClean="0"/>
              <a:t>	A number of important services acquisitions</a:t>
            </a:r>
          </a:p>
          <a:p>
            <a:endParaRPr lang="en-US" dirty="0"/>
          </a:p>
          <a:p>
            <a:r>
              <a:rPr lang="en-US" dirty="0" smtClean="0"/>
              <a:t>	Expansion of service centers</a:t>
            </a:r>
          </a:p>
          <a:p>
            <a:endParaRPr lang="en-US" dirty="0"/>
          </a:p>
          <a:p>
            <a:endParaRPr lang="en-US" dirty="0" smtClean="0"/>
          </a:p>
          <a:p>
            <a:endParaRPr lang="en-US" dirty="0" smtClean="0"/>
          </a:p>
          <a:p>
            <a:r>
              <a:rPr lang="en-US" dirty="0" smtClean="0"/>
              <a:t>OEMs continuing to recognize the value of offerings services as a client development/sales tools</a:t>
            </a:r>
          </a:p>
          <a:p>
            <a:endParaRPr lang="en-US" dirty="0"/>
          </a:p>
          <a:p>
            <a:r>
              <a:rPr lang="en-US" dirty="0" smtClean="0"/>
              <a:t>	Also accelerates product development processes</a:t>
            </a:r>
          </a:p>
          <a:p>
            <a:endParaRPr lang="en-US" dirty="0"/>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30284464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158" y="71414"/>
            <a:ext cx="8535322" cy="428604"/>
          </a:xfrm>
        </p:spPr>
        <p:txBody>
          <a:bodyPr/>
          <a:lstStyle/>
          <a:p>
            <a:r>
              <a:rPr lang="en-US" dirty="0" smtClean="0"/>
              <a:t>Four Largest Trends of 3DP in 2014 (3/4)</a:t>
            </a:r>
            <a:endParaRPr lang="en-US" dirty="0"/>
          </a:p>
        </p:txBody>
      </p:sp>
      <p:sp>
        <p:nvSpPr>
          <p:cNvPr id="2" name="Rectangle 1"/>
          <p:cNvSpPr/>
          <p:nvPr/>
        </p:nvSpPr>
        <p:spPr>
          <a:xfrm>
            <a:off x="467544" y="908720"/>
            <a:ext cx="7560840" cy="4524316"/>
          </a:xfrm>
          <a:prstGeom prst="rect">
            <a:avLst/>
          </a:prstGeom>
        </p:spPr>
        <p:txBody>
          <a:bodyPr wrap="square">
            <a:spAutoFit/>
          </a:bodyPr>
          <a:lstStyle/>
          <a:p>
            <a:r>
              <a:rPr lang="en-US" dirty="0"/>
              <a:t>OEMs Consolidate Materials Supply </a:t>
            </a:r>
            <a:r>
              <a:rPr lang="en-US" dirty="0" smtClean="0"/>
              <a:t>Chains</a:t>
            </a:r>
          </a:p>
          <a:p>
            <a:endParaRPr lang="en-US" dirty="0"/>
          </a:p>
          <a:p>
            <a:r>
              <a:rPr lang="en-US" dirty="0" smtClean="0"/>
              <a:t>What happened in plastics is happening in metal also</a:t>
            </a:r>
          </a:p>
          <a:p>
            <a:endParaRPr lang="en-US" dirty="0"/>
          </a:p>
          <a:p>
            <a:r>
              <a:rPr lang="en-US" dirty="0" smtClean="0"/>
              <a:t>Seeing a conceptual shift towards materials strategy</a:t>
            </a:r>
          </a:p>
          <a:p>
            <a:endParaRPr lang="en-US" dirty="0"/>
          </a:p>
          <a:p>
            <a:r>
              <a:rPr lang="en-US" dirty="0" smtClean="0"/>
              <a:t>	Early industry necessitated bring materials in house</a:t>
            </a:r>
          </a:p>
          <a:p>
            <a:endParaRPr lang="en-US" dirty="0"/>
          </a:p>
          <a:p>
            <a:r>
              <a:rPr lang="en-US" dirty="0" smtClean="0"/>
              <a:t>	Now, materials are seen increasingly as a core revenue generator</a:t>
            </a:r>
          </a:p>
          <a:p>
            <a:endParaRPr lang="en-US" dirty="0" smtClean="0"/>
          </a:p>
          <a:p>
            <a:endParaRPr lang="en-US" dirty="0"/>
          </a:p>
          <a:p>
            <a:r>
              <a:rPr lang="en-US" dirty="0" smtClean="0"/>
              <a:t>	</a:t>
            </a:r>
          </a:p>
          <a:p>
            <a:endParaRPr lang="en-US" dirty="0" smtClean="0"/>
          </a:p>
          <a:p>
            <a:endParaRPr lang="en-US" dirty="0"/>
          </a:p>
          <a:p>
            <a:r>
              <a:rPr lang="en-US" dirty="0" smtClean="0"/>
              <a:t>Materials companies are firing back</a:t>
            </a:r>
          </a:p>
          <a:p>
            <a:endParaRPr lang="en-US" dirty="0"/>
          </a:p>
          <a:p>
            <a:r>
              <a:rPr lang="en-US" dirty="0" smtClean="0"/>
              <a:t>	H</a:t>
            </a:r>
            <a:r>
              <a:rPr lang="en-US" dirty="0" smtClean="0"/>
              <a:t>öganäs, RTI Int’l, and Oxford Performance Materials…</a:t>
            </a:r>
            <a:endParaRPr lang="en-US" dirty="0"/>
          </a:p>
          <a:p>
            <a:r>
              <a:rPr lang="en-US" dirty="0" smtClean="0"/>
              <a:t> </a:t>
            </a:r>
            <a:endParaRPr lang="en-US" dirty="0"/>
          </a:p>
        </p:txBody>
      </p:sp>
    </p:spTree>
    <p:extLst>
      <p:ext uri="{BB962C8B-B14F-4D97-AF65-F5344CB8AC3E}">
        <p14:creationId xmlns:p14="http://schemas.microsoft.com/office/powerpoint/2010/main" val="15973588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158" y="71414"/>
            <a:ext cx="8786842" cy="428604"/>
          </a:xfrm>
        </p:spPr>
        <p:txBody>
          <a:bodyPr/>
          <a:lstStyle/>
          <a:p>
            <a:r>
              <a:rPr lang="en-US" dirty="0" smtClean="0"/>
              <a:t>Four Largest Trends of 3DP in 2014 (4/4)</a:t>
            </a:r>
            <a:endParaRPr lang="en-US" dirty="0"/>
          </a:p>
        </p:txBody>
      </p:sp>
      <p:sp>
        <p:nvSpPr>
          <p:cNvPr id="2" name="Rectangle 1"/>
          <p:cNvSpPr/>
          <p:nvPr/>
        </p:nvSpPr>
        <p:spPr>
          <a:xfrm>
            <a:off x="395536" y="908720"/>
            <a:ext cx="7704856" cy="3693319"/>
          </a:xfrm>
          <a:prstGeom prst="rect">
            <a:avLst/>
          </a:prstGeom>
        </p:spPr>
        <p:txBody>
          <a:bodyPr wrap="square">
            <a:spAutoFit/>
          </a:bodyPr>
          <a:lstStyle/>
          <a:p>
            <a:r>
              <a:rPr lang="en-US" dirty="0"/>
              <a:t>3DP Companies Appeal to Public Markets for New </a:t>
            </a:r>
            <a:r>
              <a:rPr lang="en-US" dirty="0" smtClean="0"/>
              <a:t>Capital</a:t>
            </a:r>
          </a:p>
          <a:p>
            <a:endParaRPr lang="en-US" dirty="0"/>
          </a:p>
          <a:p>
            <a:endParaRPr lang="en-US" dirty="0" smtClean="0"/>
          </a:p>
          <a:p>
            <a:r>
              <a:rPr lang="en-US" dirty="0" smtClean="0"/>
              <a:t>Companies taking advantage of the market’s large appetite for 3DP</a:t>
            </a:r>
          </a:p>
          <a:p>
            <a:endParaRPr lang="en-US" dirty="0"/>
          </a:p>
          <a:p>
            <a:r>
              <a:rPr lang="en-US" dirty="0" smtClean="0"/>
              <a:t>Are we on the top of the Gartner Hype Cycle?</a:t>
            </a:r>
          </a:p>
          <a:p>
            <a:endParaRPr lang="en-US" dirty="0"/>
          </a:p>
          <a:p>
            <a:r>
              <a:rPr lang="en-US" dirty="0"/>
              <a:t>A disappointing January…</a:t>
            </a:r>
          </a:p>
          <a:p>
            <a:endParaRPr lang="en-US" dirty="0" smtClean="0"/>
          </a:p>
          <a:p>
            <a:r>
              <a:rPr lang="en-US" dirty="0" smtClean="0"/>
              <a:t>Materialise &amp; SLM Solutions</a:t>
            </a:r>
          </a:p>
          <a:p>
            <a:endParaRPr lang="en-US" dirty="0"/>
          </a:p>
          <a:p>
            <a:endParaRPr lang="en-US" dirty="0"/>
          </a:p>
          <a:p>
            <a:endParaRPr lang="en-US" dirty="0"/>
          </a:p>
        </p:txBody>
      </p:sp>
    </p:spTree>
    <p:extLst>
      <p:ext uri="{BB962C8B-B14F-4D97-AF65-F5344CB8AC3E}">
        <p14:creationId xmlns:p14="http://schemas.microsoft.com/office/powerpoint/2010/main" val="2117622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Roadmap For This Webinar</a:t>
            </a:r>
            <a:endParaRPr lang="en-US" dirty="0"/>
          </a:p>
        </p:txBody>
      </p:sp>
      <p:sp>
        <p:nvSpPr>
          <p:cNvPr id="9" name="Content Placeholder 2"/>
          <p:cNvSpPr txBox="1">
            <a:spLocks/>
          </p:cNvSpPr>
          <p:nvPr/>
        </p:nvSpPr>
        <p:spPr>
          <a:xfrm>
            <a:off x="251520" y="836712"/>
            <a:ext cx="8572560" cy="5040560"/>
          </a:xfrm>
          <a:prstGeom prst="rect">
            <a:avLst/>
          </a:prstGeom>
        </p:spPr>
        <p:txBody>
          <a:bodyPr>
            <a:normAutofit fontScale="85000" lnSpcReduction="20000"/>
          </a:bodyPr>
          <a:lstStyle>
            <a:lvl1pPr marL="342900" indent="-342900" algn="l" defTabSz="914400" rtl="0" eaLnBrk="1" latinLnBrk="0" hangingPunct="1">
              <a:spcBef>
                <a:spcPct val="20000"/>
              </a:spcBef>
              <a:buFontTx/>
              <a:buBlip>
                <a:blip r:embed="rId2"/>
              </a:buBlip>
              <a:defRPr sz="24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18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b="1" dirty="0" smtClean="0"/>
          </a:p>
          <a:p>
            <a:r>
              <a:rPr lang="en-US" sz="1800" dirty="0" smtClean="0"/>
              <a:t>Four </a:t>
            </a:r>
            <a:r>
              <a:rPr lang="en-US" sz="1800" dirty="0"/>
              <a:t>Biggest Themes In The 3DP In 2014</a:t>
            </a:r>
          </a:p>
          <a:p>
            <a:pPr marL="0" indent="0">
              <a:buNone/>
            </a:pPr>
            <a:endParaRPr lang="en-US" sz="1800" dirty="0"/>
          </a:p>
          <a:p>
            <a:r>
              <a:rPr lang="en-US" sz="1800" b="1" dirty="0"/>
              <a:t>Four Key Take-Away’s  From Our Market Forecasts</a:t>
            </a:r>
          </a:p>
          <a:p>
            <a:endParaRPr lang="en-US" sz="1800" dirty="0"/>
          </a:p>
          <a:p>
            <a:r>
              <a:rPr lang="en-US" sz="1800" dirty="0"/>
              <a:t>Overview of Primary 3DP Markets and Applications:</a:t>
            </a:r>
          </a:p>
          <a:p>
            <a:endParaRPr lang="en-US" sz="1800" dirty="0" smtClean="0"/>
          </a:p>
          <a:p>
            <a:endParaRPr lang="en-US" sz="1800" dirty="0" smtClean="0"/>
          </a:p>
          <a:p>
            <a:r>
              <a:rPr lang="en-US" sz="1800" dirty="0" smtClean="0"/>
              <a:t>Aerospace</a:t>
            </a:r>
          </a:p>
          <a:p>
            <a:endParaRPr lang="en-US" sz="1800" dirty="0" smtClean="0"/>
          </a:p>
          <a:p>
            <a:r>
              <a:rPr lang="en-US" sz="1800" dirty="0" smtClean="0"/>
              <a:t>Medical</a:t>
            </a:r>
            <a:endParaRPr lang="en-US" sz="1800" dirty="0"/>
          </a:p>
          <a:p>
            <a:endParaRPr lang="en-US" sz="1800" dirty="0" smtClean="0"/>
          </a:p>
          <a:p>
            <a:r>
              <a:rPr lang="en-US" sz="1800" dirty="0" smtClean="0"/>
              <a:t>Dental</a:t>
            </a:r>
            <a:endParaRPr lang="en-US" sz="1800" dirty="0"/>
          </a:p>
          <a:p>
            <a:endParaRPr lang="en-US" sz="1800" dirty="0" smtClean="0"/>
          </a:p>
          <a:p>
            <a:r>
              <a:rPr lang="en-US" sz="1800" dirty="0" smtClean="0"/>
              <a:t>Automotive</a:t>
            </a:r>
            <a:endParaRPr lang="en-US" sz="1800" dirty="0"/>
          </a:p>
          <a:p>
            <a:endParaRPr lang="en-US" sz="1800" dirty="0" smtClean="0"/>
          </a:p>
          <a:p>
            <a:r>
              <a:rPr lang="en-US" sz="1800" dirty="0" smtClean="0"/>
              <a:t>Personal</a:t>
            </a:r>
            <a:r>
              <a:rPr lang="en-US" sz="1800" dirty="0"/>
              <a:t>/Education</a:t>
            </a:r>
          </a:p>
          <a:p>
            <a:endParaRPr lang="en-US" sz="1800" dirty="0" smtClean="0"/>
          </a:p>
          <a:p>
            <a:endParaRPr lang="en-US" sz="1800" dirty="0" smtClean="0"/>
          </a:p>
          <a:p>
            <a:r>
              <a:rPr lang="en-US" sz="1800" dirty="0" smtClean="0"/>
              <a:t>Four </a:t>
            </a:r>
            <a:r>
              <a:rPr lang="en-US" sz="1800" dirty="0"/>
              <a:t>Biggest Questions Moving Forward for 2014 and Beyond</a:t>
            </a:r>
          </a:p>
          <a:p>
            <a:pPr marL="0" indent="0">
              <a:buNone/>
            </a:pPr>
            <a:endParaRPr lang="en-US" sz="1200" dirty="0"/>
          </a:p>
          <a:p>
            <a:pPr lvl="0"/>
            <a:endParaRPr lang="en-US" sz="1200" dirty="0"/>
          </a:p>
        </p:txBody>
      </p:sp>
    </p:spTree>
    <p:extLst>
      <p:ext uri="{BB962C8B-B14F-4D97-AF65-F5344CB8AC3E}">
        <p14:creationId xmlns:p14="http://schemas.microsoft.com/office/powerpoint/2010/main" val="13111388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48544" y="116632"/>
            <a:ext cx="8527912" cy="428604"/>
          </a:xfrm>
        </p:spPr>
        <p:txBody>
          <a:bodyPr/>
          <a:lstStyle/>
          <a:p>
            <a:r>
              <a:rPr lang="en-US" dirty="0" smtClean="0">
                <a:latin typeface="+mj-lt"/>
              </a:rPr>
              <a:t>Four Key Take-Away’s From This Webinar</a:t>
            </a:r>
            <a:endParaRPr lang="en-US" dirty="0">
              <a:latin typeface="+mj-lt"/>
            </a:endParaRPr>
          </a:p>
        </p:txBody>
      </p:sp>
      <p:sp>
        <p:nvSpPr>
          <p:cNvPr id="10" name="TextBox 9"/>
          <p:cNvSpPr txBox="1"/>
          <p:nvPr/>
        </p:nvSpPr>
        <p:spPr>
          <a:xfrm>
            <a:off x="179512" y="692696"/>
            <a:ext cx="7848872" cy="276999"/>
          </a:xfrm>
          <a:prstGeom prst="rect">
            <a:avLst/>
          </a:prstGeom>
          <a:noFill/>
        </p:spPr>
        <p:txBody>
          <a:bodyPr wrap="square" rtlCol="0">
            <a:spAutoFit/>
          </a:bodyPr>
          <a:lstStyle/>
          <a:p>
            <a:r>
              <a:rPr lang="en-US" sz="1200" dirty="0" smtClean="0">
                <a:cs typeface="Verdana"/>
              </a:rPr>
              <a:t>Takeaway #1:</a:t>
            </a:r>
            <a:endParaRPr lang="en-US" sz="1200" dirty="0">
              <a:cs typeface="Verdana"/>
            </a:endParaRPr>
          </a:p>
        </p:txBody>
      </p:sp>
      <p:graphicFrame>
        <p:nvGraphicFramePr>
          <p:cNvPr id="6" name="Chart 5"/>
          <p:cNvGraphicFramePr>
            <a:graphicFrameLocks/>
          </p:cNvGraphicFramePr>
          <p:nvPr>
            <p:extLst>
              <p:ext uri="{D42A27DB-BD31-4B8C-83A1-F6EECF244321}">
                <p14:modId xmlns:p14="http://schemas.microsoft.com/office/powerpoint/2010/main" val="3144305612"/>
              </p:ext>
            </p:extLst>
          </p:nvPr>
        </p:nvGraphicFramePr>
        <p:xfrm>
          <a:off x="251520" y="1052736"/>
          <a:ext cx="8496944"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627784" y="1196752"/>
            <a:ext cx="5328592" cy="646331"/>
          </a:xfrm>
          <a:prstGeom prst="rect">
            <a:avLst/>
          </a:prstGeom>
          <a:noFill/>
        </p:spPr>
        <p:txBody>
          <a:bodyPr wrap="square" rtlCol="0">
            <a:spAutoFit/>
          </a:bodyPr>
          <a:lstStyle/>
          <a:p>
            <a:r>
              <a:rPr lang="en-US" dirty="0" smtClean="0"/>
              <a:t>Total Market For 3DP Related Goods and Services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32719943"/>
              </p:ext>
            </p:extLst>
          </p:nvPr>
        </p:nvGraphicFramePr>
        <p:xfrm>
          <a:off x="251520" y="5301208"/>
          <a:ext cx="8496947" cy="720080"/>
        </p:xfrm>
        <a:graphic>
          <a:graphicData uri="http://schemas.openxmlformats.org/drawingml/2006/table">
            <a:tbl>
              <a:tblPr/>
              <a:tblGrid>
                <a:gridCol w="720080"/>
                <a:gridCol w="652423"/>
                <a:gridCol w="691490"/>
                <a:gridCol w="691490"/>
                <a:gridCol w="691490"/>
                <a:gridCol w="691490"/>
                <a:gridCol w="691490"/>
                <a:gridCol w="691490"/>
                <a:gridCol w="743876"/>
                <a:gridCol w="743876"/>
                <a:gridCol w="743876"/>
                <a:gridCol w="743876"/>
              </a:tblGrid>
              <a:tr h="182874">
                <a:tc>
                  <a:txBody>
                    <a:bodyPr/>
                    <a:lstStyle/>
                    <a:p>
                      <a:pPr algn="l" fontAlgn="b"/>
                      <a:endParaRPr lang="en-US" sz="1000" b="0" i="0" u="none" strike="noStrike">
                        <a:solidFill>
                          <a:srgbClr val="000000"/>
                        </a:solidFill>
                        <a:effectLst/>
                        <a:latin typeface="Calibri"/>
                      </a:endParaRPr>
                    </a:p>
                  </a:txBody>
                  <a:tcPr marL="10147" marR="10147" marT="10147" marB="0" anchor="b">
                    <a:lnL>
                      <a:noFill/>
                    </a:lnL>
                    <a:lnR>
                      <a:noFill/>
                    </a:lnR>
                    <a:lnT>
                      <a:noFill/>
                    </a:lnT>
                    <a:lnB>
                      <a:noFill/>
                    </a:lnB>
                  </a:tcPr>
                </a:tc>
                <a:tc>
                  <a:txBody>
                    <a:bodyPr/>
                    <a:lstStyle/>
                    <a:p>
                      <a:pPr algn="r" fontAlgn="b"/>
                      <a:r>
                        <a:rPr lang="en-US" sz="1000" b="0" i="0" u="none" strike="noStrike">
                          <a:solidFill>
                            <a:srgbClr val="FFFFFF"/>
                          </a:solidFill>
                          <a:effectLst/>
                          <a:latin typeface="Calibri"/>
                        </a:rPr>
                        <a:t>2013</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2014</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2015</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2016</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2017</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2018</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2019</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2020</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2021</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2022</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dirty="0">
                          <a:solidFill>
                            <a:srgbClr val="FFFFFF"/>
                          </a:solidFill>
                          <a:effectLst/>
                          <a:latin typeface="Calibri"/>
                        </a:rPr>
                        <a:t>2023</a:t>
                      </a:r>
                    </a:p>
                  </a:txBody>
                  <a:tcPr marL="10147" marR="10147" marT="10147" marB="0" anchor="b">
                    <a:lnL>
                      <a:noFill/>
                    </a:lnL>
                    <a:lnR>
                      <a:noFill/>
                    </a:lnR>
                    <a:lnT>
                      <a:noFill/>
                    </a:lnT>
                    <a:lnB>
                      <a:noFill/>
                    </a:lnB>
                    <a:solidFill>
                      <a:srgbClr val="16365C"/>
                    </a:solidFill>
                  </a:tcPr>
                </a:tc>
              </a:tr>
              <a:tr h="354332">
                <a:tc>
                  <a:txBody>
                    <a:bodyPr/>
                    <a:lstStyle/>
                    <a:p>
                      <a:pPr algn="l" fontAlgn="b"/>
                      <a:r>
                        <a:rPr lang="en-US" sz="1000" b="0" i="0" u="none" strike="noStrike" dirty="0">
                          <a:solidFill>
                            <a:srgbClr val="000000"/>
                          </a:solidFill>
                          <a:effectLst/>
                          <a:latin typeface="Calibri"/>
                        </a:rPr>
                        <a:t>Total Market (</a:t>
                      </a:r>
                      <a:r>
                        <a:rPr lang="en-US" sz="1000" b="0" i="0" u="none" strike="noStrike" dirty="0" smtClean="0">
                          <a:solidFill>
                            <a:srgbClr val="000000"/>
                          </a:solidFill>
                          <a:effectLst/>
                          <a:latin typeface="Calibri"/>
                        </a:rPr>
                        <a:t>millions $)</a:t>
                      </a:r>
                      <a:endParaRPr lang="en-US" sz="1000" b="0" i="0" u="none" strike="noStrike" dirty="0">
                        <a:solidFill>
                          <a:srgbClr val="000000"/>
                        </a:solidFill>
                        <a:effectLst/>
                        <a:latin typeface="Calibri"/>
                      </a:endParaRP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2010.3</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2674.9</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3724.3</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4960.9</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6271.3</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7658.1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9279.5</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11241.0</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13544.1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16354.7</a:t>
                      </a:r>
                    </a:p>
                  </a:txBody>
                  <a:tcPr marL="10147" marR="10147" marT="101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19363.6</a:t>
                      </a:r>
                    </a:p>
                  </a:txBody>
                  <a:tcPr marL="10147" marR="10147" marT="10147" marB="0" anchor="b">
                    <a:lnL>
                      <a:noFill/>
                    </a:lnL>
                    <a:lnR>
                      <a:noFill/>
                    </a:lnR>
                    <a:lnT>
                      <a:noFill/>
                    </a:lnT>
                    <a:lnB>
                      <a:noFill/>
                    </a:lnB>
                  </a:tcPr>
                </a:tc>
              </a:tr>
              <a:tr h="182874">
                <a:tc>
                  <a:txBody>
                    <a:bodyPr/>
                    <a:lstStyle/>
                    <a:p>
                      <a:pPr algn="l" fontAlgn="b"/>
                      <a:r>
                        <a:rPr lang="en-US" sz="1000" b="0" i="0" u="none" strike="noStrike">
                          <a:solidFill>
                            <a:srgbClr val="000000"/>
                          </a:solidFill>
                          <a:effectLst/>
                          <a:latin typeface="Calibri"/>
                        </a:rPr>
                        <a:t>CAGR </a:t>
                      </a:r>
                    </a:p>
                  </a:txBody>
                  <a:tcPr marL="10147" marR="10147" marT="1014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33.1%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39.2%</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33.2%</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26.4%</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22.1%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21.2%</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21.1%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20.5%</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20.8%</a:t>
                      </a:r>
                    </a:p>
                  </a:txBody>
                  <a:tcPr marL="10147" marR="10147" marT="101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18.4%</a:t>
                      </a:r>
                    </a:p>
                  </a:txBody>
                  <a:tcPr marL="10147" marR="10147" marT="10147" marB="0" anchor="b">
                    <a:lnL>
                      <a:noFill/>
                    </a:lnL>
                    <a:lnR>
                      <a:noFill/>
                    </a:lnR>
                    <a:lnT>
                      <a:noFill/>
                    </a:lnT>
                    <a:lnB>
                      <a:noFill/>
                    </a:lnB>
                  </a:tcPr>
                </a:tc>
              </a:tr>
            </a:tbl>
          </a:graphicData>
        </a:graphic>
      </p:graphicFrame>
    </p:spTree>
    <p:extLst>
      <p:ext uri="{BB962C8B-B14F-4D97-AF65-F5344CB8AC3E}">
        <p14:creationId xmlns:p14="http://schemas.microsoft.com/office/powerpoint/2010/main" val="10988303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44" y="116632"/>
            <a:ext cx="8527912" cy="428604"/>
          </a:xfrm>
        </p:spPr>
        <p:txBody>
          <a:bodyPr/>
          <a:lstStyle/>
          <a:p>
            <a:r>
              <a:rPr lang="en-US" dirty="0" smtClean="0">
                <a:latin typeface="+mj-lt"/>
              </a:rPr>
              <a:t>Four Key Take-Away’s From This Webinar</a:t>
            </a:r>
            <a:endParaRPr lang="en-US" dirty="0">
              <a:latin typeface="+mj-lt"/>
            </a:endParaRPr>
          </a:p>
        </p:txBody>
      </p:sp>
      <p:sp>
        <p:nvSpPr>
          <p:cNvPr id="4" name="TextBox 3"/>
          <p:cNvSpPr txBox="1"/>
          <p:nvPr/>
        </p:nvSpPr>
        <p:spPr>
          <a:xfrm>
            <a:off x="179512" y="692696"/>
            <a:ext cx="7848872" cy="276999"/>
          </a:xfrm>
          <a:prstGeom prst="rect">
            <a:avLst/>
          </a:prstGeom>
          <a:noFill/>
        </p:spPr>
        <p:txBody>
          <a:bodyPr wrap="square" rtlCol="0">
            <a:spAutoFit/>
          </a:bodyPr>
          <a:lstStyle/>
          <a:p>
            <a:r>
              <a:rPr lang="en-US" sz="1200" dirty="0" smtClean="0">
                <a:cs typeface="Verdana"/>
              </a:rPr>
              <a:t>Takeaway #</a:t>
            </a:r>
            <a:r>
              <a:rPr lang="en-US" sz="1200" dirty="0">
                <a:cs typeface="Verdana"/>
              </a:rPr>
              <a:t>2</a:t>
            </a:r>
            <a:r>
              <a:rPr lang="en-US" sz="1200" dirty="0" smtClean="0">
                <a:cs typeface="Verdana"/>
              </a:rPr>
              <a:t>:</a:t>
            </a:r>
            <a:endParaRPr lang="en-US" sz="1200" dirty="0">
              <a:cs typeface="Verdana"/>
            </a:endParaRPr>
          </a:p>
        </p:txBody>
      </p:sp>
      <p:graphicFrame>
        <p:nvGraphicFramePr>
          <p:cNvPr id="6" name="Table 5"/>
          <p:cNvGraphicFramePr>
            <a:graphicFrameLocks noGrp="1"/>
          </p:cNvGraphicFramePr>
          <p:nvPr>
            <p:extLst>
              <p:ext uri="{D42A27DB-BD31-4B8C-83A1-F6EECF244321}">
                <p14:modId xmlns:p14="http://schemas.microsoft.com/office/powerpoint/2010/main" val="445525901"/>
              </p:ext>
            </p:extLst>
          </p:nvPr>
        </p:nvGraphicFramePr>
        <p:xfrm>
          <a:off x="323528" y="1412776"/>
          <a:ext cx="8424940" cy="2880320"/>
        </p:xfrm>
        <a:graphic>
          <a:graphicData uri="http://schemas.openxmlformats.org/drawingml/2006/table">
            <a:tbl>
              <a:tblPr/>
              <a:tblGrid>
                <a:gridCol w="648072"/>
                <a:gridCol w="712800"/>
                <a:gridCol w="685630"/>
                <a:gridCol w="685630"/>
                <a:gridCol w="685630"/>
                <a:gridCol w="685630"/>
                <a:gridCol w="685630"/>
                <a:gridCol w="685630"/>
                <a:gridCol w="737572"/>
                <a:gridCol w="737572"/>
                <a:gridCol w="737572"/>
                <a:gridCol w="737572"/>
              </a:tblGrid>
              <a:tr h="297312">
                <a:tc>
                  <a:txBody>
                    <a:bodyPr/>
                    <a:lstStyle/>
                    <a:p>
                      <a:pPr algn="l" fontAlgn="b"/>
                      <a:endParaRPr lang="en-US" sz="1000" b="0" i="0" u="none" strike="noStrike">
                        <a:solidFill>
                          <a:srgbClr val="000000"/>
                        </a:solidFill>
                        <a:effectLst/>
                        <a:latin typeface="Calibri"/>
                      </a:endParaRPr>
                    </a:p>
                  </a:txBody>
                  <a:tcPr marL="10147" marR="10147" marT="10147" marB="0" anchor="b">
                    <a:lnL>
                      <a:noFill/>
                    </a:lnL>
                    <a:lnR>
                      <a:noFill/>
                    </a:lnR>
                    <a:lnT>
                      <a:noFill/>
                    </a:lnT>
                    <a:lnB>
                      <a:noFill/>
                    </a:lnB>
                  </a:tcPr>
                </a:tc>
                <a:tc>
                  <a:txBody>
                    <a:bodyPr/>
                    <a:lstStyle/>
                    <a:p>
                      <a:pPr algn="r" fontAlgn="b"/>
                      <a:r>
                        <a:rPr lang="en-US" sz="1000" b="0" i="0" u="none" strike="noStrike">
                          <a:solidFill>
                            <a:srgbClr val="FFFFFF"/>
                          </a:solidFill>
                          <a:effectLst/>
                          <a:latin typeface="Calibri"/>
                        </a:rPr>
                        <a:t>2013</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2014</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2015</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2016</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2017</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2018</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2019</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2020</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2021</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2022</a:t>
                      </a:r>
                    </a:p>
                  </a:txBody>
                  <a:tcPr marL="10147" marR="10147" marT="10147" marB="0" anchor="b">
                    <a:lnL>
                      <a:noFill/>
                    </a:lnL>
                    <a:lnR>
                      <a:noFill/>
                    </a:lnR>
                    <a:lnT>
                      <a:noFill/>
                    </a:lnT>
                    <a:lnB>
                      <a:noFill/>
                    </a:lnB>
                    <a:solidFill>
                      <a:srgbClr val="16365C"/>
                    </a:solidFill>
                  </a:tcPr>
                </a:tc>
                <a:tc>
                  <a:txBody>
                    <a:bodyPr/>
                    <a:lstStyle/>
                    <a:p>
                      <a:pPr algn="r" fontAlgn="b"/>
                      <a:r>
                        <a:rPr lang="en-US" sz="1000" b="0" i="0" u="none" strike="noStrike">
                          <a:solidFill>
                            <a:srgbClr val="FFFFFF"/>
                          </a:solidFill>
                          <a:effectLst/>
                          <a:latin typeface="Calibri"/>
                        </a:rPr>
                        <a:t>2023</a:t>
                      </a:r>
                    </a:p>
                  </a:txBody>
                  <a:tcPr marL="10147" marR="10147" marT="10147" marB="0" anchor="b">
                    <a:lnL>
                      <a:noFill/>
                    </a:lnL>
                    <a:lnR>
                      <a:noFill/>
                    </a:lnR>
                    <a:lnT>
                      <a:noFill/>
                    </a:lnT>
                    <a:lnB>
                      <a:noFill/>
                    </a:lnB>
                    <a:solidFill>
                      <a:srgbClr val="16365C"/>
                    </a:solidFill>
                  </a:tcPr>
                </a:tc>
              </a:tr>
              <a:tr h="854816">
                <a:tc>
                  <a:txBody>
                    <a:bodyPr/>
                    <a:lstStyle/>
                    <a:p>
                      <a:pPr algn="l" fontAlgn="b"/>
                      <a:r>
                        <a:rPr lang="en-US" sz="1000" b="0" i="0" u="none" strike="noStrike" dirty="0" smtClean="0">
                          <a:solidFill>
                            <a:srgbClr val="000000"/>
                          </a:solidFill>
                          <a:effectLst/>
                          <a:latin typeface="Calibri"/>
                        </a:rPr>
                        <a:t>Equipment As A % of Total</a:t>
                      </a:r>
                      <a:endParaRPr lang="en-US" sz="1000" b="0" i="0" u="none" strike="noStrike" dirty="0">
                        <a:solidFill>
                          <a:srgbClr val="000000"/>
                        </a:solidFill>
                        <a:effectLst/>
                        <a:latin typeface="Calibri"/>
                      </a:endParaRP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45.6%</a:t>
                      </a:r>
                    </a:p>
                  </a:txBody>
                  <a:tcPr marL="10147" marR="10147" marT="101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46.7%</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46.8%</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46.8%</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46.8%</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46.7%</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46.8%</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46.9%</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47.0%</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47.0%</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48.1%</a:t>
                      </a:r>
                    </a:p>
                  </a:txBody>
                  <a:tcPr marL="10147" marR="10147" marT="10147" marB="0" anchor="b">
                    <a:lnL>
                      <a:noFill/>
                    </a:lnL>
                    <a:lnR>
                      <a:noFill/>
                    </a:lnR>
                    <a:lnT>
                      <a:noFill/>
                    </a:lnT>
                    <a:lnB>
                      <a:noFill/>
                    </a:lnB>
                  </a:tcPr>
                </a:tc>
              </a:tr>
              <a:tr h="576064">
                <a:tc>
                  <a:txBody>
                    <a:bodyPr/>
                    <a:lstStyle/>
                    <a:p>
                      <a:pPr algn="l" fontAlgn="b"/>
                      <a:r>
                        <a:rPr lang="en-US" sz="1000" b="0" i="0" u="none" strike="noStrike" dirty="0" smtClean="0">
                          <a:solidFill>
                            <a:srgbClr val="000000"/>
                          </a:solidFill>
                          <a:effectLst/>
                          <a:latin typeface="Calibri"/>
                        </a:rPr>
                        <a:t>Material As A % of Total</a:t>
                      </a:r>
                      <a:endParaRPr lang="en-US" sz="1000" b="0" i="0" u="none" strike="noStrike" dirty="0">
                        <a:solidFill>
                          <a:srgbClr val="000000"/>
                        </a:solidFill>
                        <a:effectLst/>
                        <a:latin typeface="Calibri"/>
                      </a:endParaRP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26.1%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26.9%</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27.1%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27.3%</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27.4%</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27.6%</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27.9%</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28.2%</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28.5%</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28.7%</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27.5%</a:t>
                      </a:r>
                    </a:p>
                  </a:txBody>
                  <a:tcPr marL="10147" marR="10147" marT="10147" marB="0" anchor="b">
                    <a:lnL>
                      <a:noFill/>
                    </a:lnL>
                    <a:lnR>
                      <a:noFill/>
                    </a:lnR>
                    <a:lnT>
                      <a:noFill/>
                    </a:lnT>
                    <a:lnB>
                      <a:noFill/>
                    </a:lnB>
                  </a:tcPr>
                </a:tc>
              </a:tr>
              <a:tr h="576064">
                <a:tc>
                  <a:txBody>
                    <a:bodyPr/>
                    <a:lstStyle/>
                    <a:p>
                      <a:pPr algn="l" fontAlgn="b"/>
                      <a:r>
                        <a:rPr lang="en-US" sz="1000" b="0" i="0" u="none" strike="noStrike" dirty="0" smtClean="0">
                          <a:solidFill>
                            <a:srgbClr val="000000"/>
                          </a:solidFill>
                          <a:effectLst/>
                          <a:latin typeface="Calibri"/>
                        </a:rPr>
                        <a:t>Services As A % of Total</a:t>
                      </a:r>
                      <a:endParaRPr lang="en-US" sz="1000" b="0" i="0" u="none" strike="noStrike" dirty="0">
                        <a:solidFill>
                          <a:srgbClr val="000000"/>
                        </a:solidFill>
                        <a:effectLst/>
                        <a:latin typeface="Calibri"/>
                      </a:endParaRP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23.1%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20.4%</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19.7%</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18.8%</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17.9%</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17.0%</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16.3%</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15.7%</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15.1%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14.5%</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14.2%</a:t>
                      </a:r>
                    </a:p>
                  </a:txBody>
                  <a:tcPr marL="10147" marR="10147" marT="10147" marB="0" anchor="b">
                    <a:lnL>
                      <a:noFill/>
                    </a:lnL>
                    <a:lnR>
                      <a:noFill/>
                    </a:lnR>
                    <a:lnT>
                      <a:noFill/>
                    </a:lnT>
                    <a:lnB>
                      <a:noFill/>
                    </a:lnB>
                  </a:tcPr>
                </a:tc>
              </a:tr>
              <a:tr h="576064">
                <a:tc>
                  <a:txBody>
                    <a:bodyPr/>
                    <a:lstStyle/>
                    <a:p>
                      <a:pPr algn="l" fontAlgn="b"/>
                      <a:r>
                        <a:rPr lang="en-US" sz="1000" b="0" i="0" u="none" strike="noStrike" dirty="0" smtClean="0">
                          <a:solidFill>
                            <a:srgbClr val="000000"/>
                          </a:solidFill>
                          <a:effectLst/>
                          <a:latin typeface="Calibri"/>
                        </a:rPr>
                        <a:t>Software As A % of Total</a:t>
                      </a:r>
                      <a:endParaRPr lang="en-US" sz="1000" b="0" i="0" u="none" strike="noStrike" dirty="0">
                        <a:solidFill>
                          <a:srgbClr val="000000"/>
                        </a:solidFill>
                        <a:effectLst/>
                        <a:latin typeface="Calibri"/>
                      </a:endParaRP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5.1%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6.0%</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6.4%</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7.1%</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7.9%</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8.7%</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9.0%</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9.2%</a:t>
                      </a:r>
                    </a:p>
                  </a:txBody>
                  <a:tcPr marL="10147" marR="10147" marT="1014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9.5%</a:t>
                      </a:r>
                    </a:p>
                  </a:txBody>
                  <a:tcPr marL="10147" marR="10147" marT="101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9.8%</a:t>
                      </a:r>
                    </a:p>
                  </a:txBody>
                  <a:tcPr marL="10147" marR="10147" marT="10147"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a:rPr>
                        <a:t>10.2%</a:t>
                      </a:r>
                    </a:p>
                  </a:txBody>
                  <a:tcPr marL="10147" marR="10147" marT="10147" marB="0" anchor="b">
                    <a:lnL>
                      <a:noFill/>
                    </a:lnL>
                    <a:lnR>
                      <a:noFill/>
                    </a:lnR>
                    <a:lnT>
                      <a:noFill/>
                    </a:lnT>
                    <a:lnB>
                      <a:noFill/>
                    </a:lnB>
                  </a:tcPr>
                </a:tc>
              </a:tr>
            </a:tbl>
          </a:graphicData>
        </a:graphic>
      </p:graphicFrame>
      <p:sp>
        <p:nvSpPr>
          <p:cNvPr id="7" name="TextBox 6"/>
          <p:cNvSpPr txBox="1"/>
          <p:nvPr/>
        </p:nvSpPr>
        <p:spPr>
          <a:xfrm>
            <a:off x="755576" y="4725144"/>
            <a:ext cx="7114108" cy="1384995"/>
          </a:xfrm>
          <a:prstGeom prst="rect">
            <a:avLst/>
          </a:prstGeom>
          <a:noFill/>
        </p:spPr>
        <p:txBody>
          <a:bodyPr wrap="square" rtlCol="0">
            <a:spAutoFit/>
          </a:bodyPr>
          <a:lstStyle/>
          <a:p>
            <a:pPr marL="285750" indent="-285750">
              <a:buFont typeface="Arial"/>
              <a:buChar char="•"/>
            </a:pPr>
            <a:r>
              <a:rPr lang="en-US" sz="1200" dirty="0" smtClean="0"/>
              <a:t>Software’s relative market share increases over the forecast period</a:t>
            </a:r>
          </a:p>
          <a:p>
            <a:endParaRPr lang="en-US" sz="1200" dirty="0" smtClean="0"/>
          </a:p>
          <a:p>
            <a:pPr marL="285750" indent="-285750">
              <a:buFont typeface="Arial"/>
              <a:buChar char="•"/>
            </a:pPr>
            <a:r>
              <a:rPr lang="en-US" sz="1200" dirty="0" smtClean="0"/>
              <a:t>Material’s relative market share increases over the first half of the forecast period, then declines in the later half of the forecast period</a:t>
            </a:r>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34755151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107504" y="116632"/>
            <a:ext cx="8527912" cy="428604"/>
          </a:xfrm>
        </p:spPr>
        <p:txBody>
          <a:bodyPr/>
          <a:lstStyle/>
          <a:p>
            <a:r>
              <a:rPr lang="en-US" dirty="0" smtClean="0">
                <a:latin typeface="+mj-lt"/>
              </a:rPr>
              <a:t>Four Key Take-Away’s From This Webinar</a:t>
            </a:r>
            <a:endParaRPr lang="en-US" dirty="0">
              <a:latin typeface="+mj-lt"/>
            </a:endParaRPr>
          </a:p>
        </p:txBody>
      </p:sp>
      <p:sp>
        <p:nvSpPr>
          <p:cNvPr id="13" name="TextBox 12"/>
          <p:cNvSpPr txBox="1"/>
          <p:nvPr/>
        </p:nvSpPr>
        <p:spPr>
          <a:xfrm>
            <a:off x="179512" y="692696"/>
            <a:ext cx="7848872" cy="276999"/>
          </a:xfrm>
          <a:prstGeom prst="rect">
            <a:avLst/>
          </a:prstGeom>
          <a:noFill/>
        </p:spPr>
        <p:txBody>
          <a:bodyPr wrap="square" rtlCol="0">
            <a:spAutoFit/>
          </a:bodyPr>
          <a:lstStyle/>
          <a:p>
            <a:r>
              <a:rPr lang="en-US" sz="1200" dirty="0" smtClean="0">
                <a:cs typeface="Verdana"/>
              </a:rPr>
              <a:t>Takeaway # 3:</a:t>
            </a:r>
            <a:endParaRPr lang="en-US" sz="1200" dirty="0">
              <a:cs typeface="Verdana"/>
            </a:endParaRPr>
          </a:p>
        </p:txBody>
      </p:sp>
      <p:graphicFrame>
        <p:nvGraphicFramePr>
          <p:cNvPr id="6" name="Chart 5"/>
          <p:cNvGraphicFramePr>
            <a:graphicFrameLocks/>
          </p:cNvGraphicFramePr>
          <p:nvPr>
            <p:extLst>
              <p:ext uri="{D42A27DB-BD31-4B8C-83A1-F6EECF244321}">
                <p14:modId xmlns:p14="http://schemas.microsoft.com/office/powerpoint/2010/main" val="614936638"/>
              </p:ext>
            </p:extLst>
          </p:nvPr>
        </p:nvGraphicFramePr>
        <p:xfrm>
          <a:off x="111738" y="980728"/>
          <a:ext cx="885275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6772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07504" y="116632"/>
            <a:ext cx="8527912" cy="428604"/>
          </a:xfrm>
        </p:spPr>
        <p:txBody>
          <a:bodyPr/>
          <a:lstStyle/>
          <a:p>
            <a:r>
              <a:rPr lang="en-US" dirty="0" smtClean="0">
                <a:latin typeface="+mj-lt"/>
              </a:rPr>
              <a:t>Four Key Take-Away’s From This Webinar</a:t>
            </a:r>
            <a:endParaRPr lang="en-US" dirty="0">
              <a:latin typeface="+mj-lt"/>
            </a:endParaRPr>
          </a:p>
        </p:txBody>
      </p:sp>
      <p:sp>
        <p:nvSpPr>
          <p:cNvPr id="9" name="TextBox 8"/>
          <p:cNvSpPr txBox="1"/>
          <p:nvPr/>
        </p:nvSpPr>
        <p:spPr>
          <a:xfrm>
            <a:off x="179512" y="692696"/>
            <a:ext cx="7848872" cy="276999"/>
          </a:xfrm>
          <a:prstGeom prst="rect">
            <a:avLst/>
          </a:prstGeom>
          <a:noFill/>
        </p:spPr>
        <p:txBody>
          <a:bodyPr wrap="square" rtlCol="0">
            <a:spAutoFit/>
          </a:bodyPr>
          <a:lstStyle/>
          <a:p>
            <a:r>
              <a:rPr lang="en-US" sz="1200" dirty="0" smtClean="0">
                <a:cs typeface="Verdana"/>
              </a:rPr>
              <a:t>Takeaway # 4:</a:t>
            </a:r>
            <a:endParaRPr lang="en-US" sz="1200" dirty="0">
              <a:cs typeface="Verdana"/>
            </a:endParaRPr>
          </a:p>
        </p:txBody>
      </p:sp>
      <p:graphicFrame>
        <p:nvGraphicFramePr>
          <p:cNvPr id="2" name="Table 1"/>
          <p:cNvGraphicFramePr>
            <a:graphicFrameLocks noGrp="1"/>
          </p:cNvGraphicFramePr>
          <p:nvPr>
            <p:extLst>
              <p:ext uri="{D42A27DB-BD31-4B8C-83A1-F6EECF244321}">
                <p14:modId xmlns:p14="http://schemas.microsoft.com/office/powerpoint/2010/main" val="2586813683"/>
              </p:ext>
            </p:extLst>
          </p:nvPr>
        </p:nvGraphicFramePr>
        <p:xfrm>
          <a:off x="467544" y="1556792"/>
          <a:ext cx="7416824" cy="1584176"/>
        </p:xfrm>
        <a:graphic>
          <a:graphicData uri="http://schemas.openxmlformats.org/drawingml/2006/table">
            <a:tbl>
              <a:tblPr/>
              <a:tblGrid>
                <a:gridCol w="936104"/>
                <a:gridCol w="2016224"/>
                <a:gridCol w="2354270"/>
                <a:gridCol w="2110226"/>
              </a:tblGrid>
              <a:tr h="46614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200" b="0" i="0" u="none" strike="noStrike" dirty="0">
                          <a:solidFill>
                            <a:srgbClr val="FFFFFF"/>
                          </a:solidFill>
                          <a:effectLst/>
                          <a:latin typeface="Calibri"/>
                        </a:rPr>
                        <a:t>2014</a:t>
                      </a:r>
                    </a:p>
                  </a:txBody>
                  <a:tcPr marL="12700" marR="12700" marT="12700" marB="0" anchor="b">
                    <a:lnL>
                      <a:noFill/>
                    </a:lnL>
                    <a:lnR>
                      <a:noFill/>
                    </a:lnR>
                    <a:lnT>
                      <a:noFill/>
                    </a:lnT>
                    <a:lnB>
                      <a:noFill/>
                    </a:lnB>
                    <a:solidFill>
                      <a:srgbClr val="16365C"/>
                    </a:solidFill>
                  </a:tcPr>
                </a:tc>
                <a:tc>
                  <a:txBody>
                    <a:bodyPr/>
                    <a:lstStyle/>
                    <a:p>
                      <a:pPr algn="ctr" fontAlgn="b"/>
                      <a:r>
                        <a:rPr lang="en-US" sz="1200" b="0" i="0" u="none" strike="noStrike" dirty="0">
                          <a:solidFill>
                            <a:srgbClr val="FFFFFF"/>
                          </a:solidFill>
                          <a:effectLst/>
                          <a:latin typeface="Calibri"/>
                        </a:rPr>
                        <a:t>2019</a:t>
                      </a:r>
                    </a:p>
                  </a:txBody>
                  <a:tcPr marL="12700" marR="12700" marT="12700" marB="0" anchor="b">
                    <a:lnL>
                      <a:noFill/>
                    </a:lnL>
                    <a:lnR>
                      <a:noFill/>
                    </a:lnR>
                    <a:lnT>
                      <a:noFill/>
                    </a:lnT>
                    <a:lnB>
                      <a:noFill/>
                    </a:lnB>
                    <a:solidFill>
                      <a:srgbClr val="16365C"/>
                    </a:solidFill>
                  </a:tcPr>
                </a:tc>
                <a:tc>
                  <a:txBody>
                    <a:bodyPr/>
                    <a:lstStyle/>
                    <a:p>
                      <a:pPr algn="ctr" fontAlgn="b"/>
                      <a:r>
                        <a:rPr lang="en-US" sz="1200" b="0" i="0" u="none" strike="noStrike" dirty="0">
                          <a:solidFill>
                            <a:srgbClr val="FFFFFF"/>
                          </a:solidFill>
                          <a:effectLst/>
                          <a:latin typeface="Calibri"/>
                        </a:rPr>
                        <a:t>2023</a:t>
                      </a:r>
                    </a:p>
                  </a:txBody>
                  <a:tcPr marL="12700" marR="12700" marT="12700" marB="0" anchor="b">
                    <a:lnL>
                      <a:noFill/>
                    </a:lnL>
                    <a:lnR>
                      <a:noFill/>
                    </a:lnR>
                    <a:lnT>
                      <a:noFill/>
                    </a:lnT>
                    <a:lnB>
                      <a:noFill/>
                    </a:lnB>
                    <a:solidFill>
                      <a:srgbClr val="16365C"/>
                    </a:solidFill>
                  </a:tcPr>
                </a:tc>
              </a:tr>
              <a:tr h="397956">
                <a:tc>
                  <a:txBody>
                    <a:bodyPr/>
                    <a:lstStyle/>
                    <a:p>
                      <a:pPr algn="ctr" fontAlgn="b"/>
                      <a:r>
                        <a:rPr lang="en-US" sz="1200" b="1" i="0" u="none" strike="noStrike" dirty="0">
                          <a:solidFill>
                            <a:srgbClr val="000000"/>
                          </a:solidFill>
                          <a:effectLst/>
                          <a:latin typeface="Calibri"/>
                        </a:rPr>
                        <a:t>1</a:t>
                      </a:r>
                    </a:p>
                  </a:txBody>
                  <a:tcPr marL="12700" marR="12700" marT="1270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Calibri"/>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a:rPr>
                        <a:t>Personal/Education ($552 m)</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Personal/Education ($1,945.3 m)</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Dental ($4,312.9 m)</a:t>
                      </a:r>
                    </a:p>
                  </a:txBody>
                  <a:tcPr marL="12700" marR="12700" marT="12700" marB="0" anchor="b">
                    <a:lnL>
                      <a:noFill/>
                    </a:lnL>
                    <a:lnR>
                      <a:noFill/>
                    </a:lnR>
                    <a:lnT>
                      <a:noFill/>
                    </a:lnT>
                    <a:lnB>
                      <a:noFill/>
                    </a:lnB>
                  </a:tcPr>
                </a:tc>
              </a:tr>
              <a:tr h="360040">
                <a:tc>
                  <a:txBody>
                    <a:bodyPr/>
                    <a:lstStyle/>
                    <a:p>
                      <a:pPr algn="ctr" fontAlgn="b"/>
                      <a:r>
                        <a:rPr lang="en-US" sz="1200" b="1" i="0" u="none" strike="noStrike">
                          <a:solidFill>
                            <a:srgbClr val="000000"/>
                          </a:solidFill>
                          <a:effectLst/>
                          <a:latin typeface="Calibri"/>
                        </a:rPr>
                        <a:t>2</a:t>
                      </a:r>
                    </a:p>
                  </a:txBody>
                  <a:tcPr marL="12700" marR="12700" marT="12700" marB="0" anchor="b">
                    <a:lnL>
                      <a:noFill/>
                    </a:lnL>
                    <a:lnR>
                      <a:noFill/>
                    </a:lnR>
                    <a:lnT>
                      <a:noFill/>
                    </a:lnT>
                    <a:lnB>
                      <a:noFill/>
                    </a:lnB>
                  </a:tcPr>
                </a:tc>
                <a:tc>
                  <a:txBody>
                    <a:bodyPr/>
                    <a:lstStyle/>
                    <a:p>
                      <a:pPr algn="l" fontAlgn="b"/>
                      <a:r>
                        <a:rPr lang="es-ES_tradnl" sz="1200" b="0" i="0" u="none" strike="noStrike" dirty="0">
                          <a:solidFill>
                            <a:srgbClr val="000000"/>
                          </a:solidFill>
                          <a:effectLst/>
                          <a:latin typeface="Calibri"/>
                        </a:rPr>
                        <a:t>Aerospace ($412.7 m)</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Dental ($1,926.5 m)</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Personal/Education (4,311.0 m)</a:t>
                      </a:r>
                    </a:p>
                  </a:txBody>
                  <a:tcPr marL="12700" marR="12700" marT="12700" marB="0" anchor="b">
                    <a:lnL>
                      <a:noFill/>
                    </a:lnL>
                    <a:lnR>
                      <a:noFill/>
                    </a:lnR>
                    <a:lnT>
                      <a:noFill/>
                    </a:lnT>
                    <a:lnB>
                      <a:noFill/>
                    </a:lnB>
                  </a:tcPr>
                </a:tc>
              </a:tr>
              <a:tr h="360040">
                <a:tc>
                  <a:txBody>
                    <a:bodyPr/>
                    <a:lstStyle/>
                    <a:p>
                      <a:pPr algn="ctr" fontAlgn="b"/>
                      <a:r>
                        <a:rPr lang="en-US" sz="1200" b="1" i="0" u="none" strike="noStrike" dirty="0">
                          <a:solidFill>
                            <a:srgbClr val="000000"/>
                          </a:solidFill>
                          <a:effectLst/>
                          <a:latin typeface="Calibri"/>
                        </a:rPr>
                        <a:t>3</a:t>
                      </a:r>
                    </a:p>
                  </a:txBody>
                  <a:tcPr marL="12700" marR="12700" marT="1270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Dental ($509.0 m)</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Medical ($1,798.8 m)</a:t>
                      </a:r>
                    </a:p>
                  </a:txBody>
                  <a:tcPr marL="12700" marR="12700" marT="1270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Medical ($3,571 m)</a:t>
                      </a:r>
                    </a:p>
                  </a:txBody>
                  <a:tcPr marL="12700" marR="12700" marT="12700" marB="0" anchor="b">
                    <a:lnL>
                      <a:noFill/>
                    </a:lnL>
                    <a:lnR>
                      <a:noFill/>
                    </a:lnR>
                    <a:lnT>
                      <a:noFill/>
                    </a:lnT>
                    <a:lnB>
                      <a:noFill/>
                    </a:lnB>
                  </a:tcPr>
                </a:tc>
              </a:tr>
            </a:tbl>
          </a:graphicData>
        </a:graphic>
      </p:graphicFrame>
      <p:sp>
        <p:nvSpPr>
          <p:cNvPr id="6" name="TextBox 5"/>
          <p:cNvSpPr txBox="1"/>
          <p:nvPr/>
        </p:nvSpPr>
        <p:spPr>
          <a:xfrm>
            <a:off x="1403648" y="1196752"/>
            <a:ext cx="3403496" cy="276999"/>
          </a:xfrm>
          <a:prstGeom prst="rect">
            <a:avLst/>
          </a:prstGeom>
          <a:noFill/>
        </p:spPr>
        <p:txBody>
          <a:bodyPr wrap="none" rtlCol="0">
            <a:spAutoFit/>
          </a:bodyPr>
          <a:lstStyle/>
          <a:p>
            <a:r>
              <a:rPr lang="en-US" sz="1200" dirty="0" smtClean="0"/>
              <a:t>Three Largest Opportunities By Industry Sector </a:t>
            </a:r>
            <a:endParaRPr lang="en-US" sz="1200" dirty="0"/>
          </a:p>
        </p:txBody>
      </p:sp>
    </p:spTree>
    <p:extLst>
      <p:ext uri="{BB962C8B-B14F-4D97-AF65-F5344CB8AC3E}">
        <p14:creationId xmlns:p14="http://schemas.microsoft.com/office/powerpoint/2010/main" val="6224893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Roadmap For This Webinar</a:t>
            </a:r>
            <a:endParaRPr lang="en-US" dirty="0"/>
          </a:p>
        </p:txBody>
      </p:sp>
      <p:sp>
        <p:nvSpPr>
          <p:cNvPr id="9" name="Content Placeholder 2"/>
          <p:cNvSpPr txBox="1">
            <a:spLocks/>
          </p:cNvSpPr>
          <p:nvPr/>
        </p:nvSpPr>
        <p:spPr>
          <a:xfrm>
            <a:off x="251520" y="836712"/>
            <a:ext cx="8572560" cy="5040560"/>
          </a:xfrm>
          <a:prstGeom prst="rect">
            <a:avLst/>
          </a:prstGeom>
        </p:spPr>
        <p:txBody>
          <a:bodyPr>
            <a:normAutofit fontScale="85000" lnSpcReduction="20000"/>
          </a:bodyPr>
          <a:lstStyle>
            <a:lvl1pPr marL="342900" indent="-342900" algn="l" defTabSz="914400" rtl="0" eaLnBrk="1" latinLnBrk="0" hangingPunct="1">
              <a:spcBef>
                <a:spcPct val="20000"/>
              </a:spcBef>
              <a:buFontTx/>
              <a:buBlip>
                <a:blip r:embed="rId2"/>
              </a:buBlip>
              <a:defRPr sz="24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18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b="1" dirty="0" smtClean="0"/>
          </a:p>
          <a:p>
            <a:r>
              <a:rPr lang="en-US" sz="1800" dirty="0" smtClean="0"/>
              <a:t>Four </a:t>
            </a:r>
            <a:r>
              <a:rPr lang="en-US" sz="1800" dirty="0"/>
              <a:t>Biggest Themes In The 3DP In 2014</a:t>
            </a:r>
          </a:p>
          <a:p>
            <a:pPr marL="0" indent="0">
              <a:buNone/>
            </a:pPr>
            <a:endParaRPr lang="en-US" sz="1800" dirty="0"/>
          </a:p>
          <a:p>
            <a:r>
              <a:rPr lang="en-US" sz="1800" dirty="0"/>
              <a:t>Four Key Take-Away’s  From Our Market Forecasts</a:t>
            </a:r>
          </a:p>
          <a:p>
            <a:endParaRPr lang="en-US" sz="1800" dirty="0"/>
          </a:p>
          <a:p>
            <a:r>
              <a:rPr lang="en-US" sz="1800" b="1" dirty="0"/>
              <a:t>Overview of Primary 3DP Markets and Applications:</a:t>
            </a:r>
          </a:p>
          <a:p>
            <a:endParaRPr lang="en-US" sz="1800" dirty="0" smtClean="0"/>
          </a:p>
          <a:p>
            <a:endParaRPr lang="en-US" sz="1800" dirty="0" smtClean="0"/>
          </a:p>
          <a:p>
            <a:r>
              <a:rPr lang="en-US" sz="1800" dirty="0" smtClean="0"/>
              <a:t>Aerospace</a:t>
            </a:r>
          </a:p>
          <a:p>
            <a:endParaRPr lang="en-US" sz="1800" dirty="0" smtClean="0"/>
          </a:p>
          <a:p>
            <a:r>
              <a:rPr lang="en-US" sz="1800" dirty="0" smtClean="0"/>
              <a:t>Medical</a:t>
            </a:r>
            <a:endParaRPr lang="en-US" sz="1800" dirty="0"/>
          </a:p>
          <a:p>
            <a:endParaRPr lang="en-US" sz="1800" dirty="0" smtClean="0"/>
          </a:p>
          <a:p>
            <a:r>
              <a:rPr lang="en-US" sz="1800" dirty="0" smtClean="0"/>
              <a:t>Dental</a:t>
            </a:r>
            <a:endParaRPr lang="en-US" sz="1800" dirty="0"/>
          </a:p>
          <a:p>
            <a:endParaRPr lang="en-US" sz="1800" dirty="0" smtClean="0"/>
          </a:p>
          <a:p>
            <a:r>
              <a:rPr lang="en-US" sz="1800" dirty="0" smtClean="0"/>
              <a:t>Automotive</a:t>
            </a:r>
            <a:endParaRPr lang="en-US" sz="1800" dirty="0"/>
          </a:p>
          <a:p>
            <a:endParaRPr lang="en-US" sz="1800" dirty="0" smtClean="0"/>
          </a:p>
          <a:p>
            <a:r>
              <a:rPr lang="en-US" sz="1800" dirty="0" smtClean="0"/>
              <a:t>Personal</a:t>
            </a:r>
            <a:r>
              <a:rPr lang="en-US" sz="1800" dirty="0"/>
              <a:t>/Education</a:t>
            </a:r>
          </a:p>
          <a:p>
            <a:endParaRPr lang="en-US" sz="1800" dirty="0" smtClean="0"/>
          </a:p>
          <a:p>
            <a:endParaRPr lang="en-US" sz="1800" dirty="0" smtClean="0"/>
          </a:p>
          <a:p>
            <a:r>
              <a:rPr lang="en-US" sz="1800" dirty="0" smtClean="0"/>
              <a:t>Four </a:t>
            </a:r>
            <a:r>
              <a:rPr lang="en-US" sz="1800" dirty="0"/>
              <a:t>Biggest Questions Moving Forward for 2014 and Beyond</a:t>
            </a:r>
          </a:p>
          <a:p>
            <a:pPr marL="0" indent="0">
              <a:buNone/>
            </a:pPr>
            <a:endParaRPr lang="en-US" sz="1200" dirty="0"/>
          </a:p>
          <a:p>
            <a:pPr lvl="0"/>
            <a:endParaRPr lang="en-US" sz="1200" dirty="0"/>
          </a:p>
        </p:txBody>
      </p:sp>
    </p:spTree>
    <p:extLst>
      <p:ext uri="{BB962C8B-B14F-4D97-AF65-F5344CB8AC3E}">
        <p14:creationId xmlns:p14="http://schemas.microsoft.com/office/powerpoint/2010/main" val="13111388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14" y="116632"/>
            <a:ext cx="1643074" cy="428604"/>
          </a:xfrm>
        </p:spPr>
        <p:txBody>
          <a:bodyPr/>
          <a:lstStyle/>
          <a:p>
            <a:r>
              <a:rPr lang="tr-TR" dirty="0" smtClean="0"/>
              <a:t>About Us</a:t>
            </a:r>
            <a:endParaRPr lang="tr-TR" dirty="0"/>
          </a:p>
        </p:txBody>
      </p:sp>
      <p:sp>
        <p:nvSpPr>
          <p:cNvPr id="3" name="Content Placeholder 2"/>
          <p:cNvSpPr>
            <a:spLocks noGrp="1"/>
          </p:cNvSpPr>
          <p:nvPr>
            <p:ph idx="1"/>
          </p:nvPr>
        </p:nvSpPr>
        <p:spPr>
          <a:xfrm>
            <a:off x="285720" y="1214422"/>
            <a:ext cx="8572560" cy="4590842"/>
          </a:xfrm>
        </p:spPr>
        <p:txBody>
          <a:bodyPr>
            <a:normAutofit/>
          </a:bodyPr>
          <a:lstStyle/>
          <a:p>
            <a:pPr>
              <a:buNone/>
            </a:pPr>
            <a:r>
              <a:rPr lang="en-US" sz="1200" dirty="0" smtClean="0"/>
              <a:t>SmarTech Markets Publishing delivers industry analysis and market forecasts for the 3D printing/additive</a:t>
            </a:r>
            <a:endParaRPr lang="tr-TR" sz="1200" dirty="0" smtClean="0"/>
          </a:p>
          <a:p>
            <a:pPr>
              <a:buNone/>
            </a:pPr>
            <a:r>
              <a:rPr lang="en-US" sz="1200" dirty="0" smtClean="0"/>
              <a:t>manufacturing industry. Our coverage provides insight for those companies offering 3D printing </a:t>
            </a:r>
            <a:endParaRPr lang="tr-TR" sz="1200" dirty="0" smtClean="0"/>
          </a:p>
          <a:p>
            <a:pPr>
              <a:buNone/>
            </a:pPr>
            <a:r>
              <a:rPr lang="en-US" sz="1200" dirty="0" smtClean="0"/>
              <a:t>equipment, materials, services, and software, as well as companies who operate in industries where 3D </a:t>
            </a:r>
            <a:endParaRPr lang="tr-TR" sz="1200" dirty="0" smtClean="0"/>
          </a:p>
          <a:p>
            <a:pPr>
              <a:buNone/>
            </a:pPr>
            <a:r>
              <a:rPr lang="en-US" sz="1200" dirty="0" smtClean="0"/>
              <a:t>printing will begin to play a role in the near future</a:t>
            </a:r>
            <a:r>
              <a:rPr lang="tr-TR" sz="1200" dirty="0" smtClean="0"/>
              <a:t>.</a:t>
            </a:r>
            <a:endParaRPr lang="en-US" sz="1200" dirty="0" smtClean="0"/>
          </a:p>
          <a:p>
            <a:pPr>
              <a:buNone/>
            </a:pPr>
            <a:endParaRPr lang="en-US" sz="1200" dirty="0" smtClean="0"/>
          </a:p>
          <a:p>
            <a:pPr>
              <a:buNone/>
            </a:pPr>
            <a:r>
              <a:rPr lang="en-US" sz="1200" dirty="0" smtClean="0">
                <a:latin typeface="Open Sans Semibold" pitchFamily="34" charset="0"/>
                <a:ea typeface="Open Sans Semibold" pitchFamily="34" charset="0"/>
                <a:cs typeface="Open Sans Semibold" pitchFamily="34" charset="0"/>
              </a:rPr>
              <a:t>When a company purchases a report from SmarTech Markets Publishing or engages us for </a:t>
            </a:r>
          </a:p>
          <a:p>
            <a:pPr>
              <a:buNone/>
            </a:pPr>
            <a:r>
              <a:rPr lang="en-US" sz="1200" dirty="0" smtClean="0">
                <a:latin typeface="Open Sans Semibold" pitchFamily="34" charset="0"/>
                <a:ea typeface="Open Sans Semibold" pitchFamily="34" charset="0"/>
                <a:cs typeface="Open Sans Semibold" pitchFamily="34" charset="0"/>
              </a:rPr>
              <a:t>custom consulting, it receives:</a:t>
            </a:r>
            <a:endParaRPr lang="tr-TR" sz="1200" dirty="0" smtClean="0">
              <a:latin typeface="Open Sans Semibold" pitchFamily="34" charset="0"/>
              <a:ea typeface="Open Sans Semibold" pitchFamily="34" charset="0"/>
              <a:cs typeface="Open Sans Semibold" pitchFamily="34" charset="0"/>
            </a:endParaRPr>
          </a:p>
          <a:p>
            <a:pPr>
              <a:buNone/>
            </a:pPr>
            <a:endParaRPr lang="tr-TR" sz="1200" dirty="0" smtClean="0">
              <a:latin typeface="Open Sans Semibold" pitchFamily="34" charset="0"/>
              <a:ea typeface="Open Sans Semibold" pitchFamily="34" charset="0"/>
              <a:cs typeface="Open Sans Semibold" pitchFamily="34" charset="0"/>
            </a:endParaRPr>
          </a:p>
          <a:p>
            <a:pPr>
              <a:buNone/>
            </a:pPr>
            <a:endParaRPr lang="tr-TR" sz="1200" dirty="0" smtClean="0">
              <a:latin typeface="Open Sans Semibold" pitchFamily="34" charset="0"/>
              <a:ea typeface="Open Sans Semibold" pitchFamily="34" charset="0"/>
              <a:cs typeface="Open Sans Semibold" pitchFamily="34" charset="0"/>
            </a:endParaRPr>
          </a:p>
          <a:p>
            <a:pPr>
              <a:buNone/>
            </a:pPr>
            <a:endParaRPr lang="tr-TR" sz="1200" dirty="0" smtClean="0">
              <a:latin typeface="Open Sans Semibold" pitchFamily="34" charset="0"/>
              <a:ea typeface="Open Sans Semibold" pitchFamily="34" charset="0"/>
              <a:cs typeface="Open Sans Semibold" pitchFamily="34" charset="0"/>
            </a:endParaRPr>
          </a:p>
          <a:p>
            <a:pPr>
              <a:buNone/>
            </a:pPr>
            <a:endParaRPr lang="en-US" sz="1200" dirty="0" smtClean="0">
              <a:latin typeface="Open Sans Semibold" pitchFamily="34" charset="0"/>
              <a:ea typeface="Open Sans Semibold" pitchFamily="34" charset="0"/>
              <a:cs typeface="Open Sans Semibold" pitchFamily="34" charset="0"/>
            </a:endParaRPr>
          </a:p>
          <a:p>
            <a:pPr>
              <a:buNone/>
            </a:pPr>
            <a:endParaRPr lang="tr-TR"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r>
              <a:rPr lang="en-US" sz="1200" dirty="0" smtClean="0"/>
              <a:t>SmarTech </a:t>
            </a:r>
            <a:r>
              <a:rPr lang="en-US" sz="1200" dirty="0" smtClean="0"/>
              <a:t>offerings complement internal product planning technology road-mapping, as well as provide low-cost</a:t>
            </a:r>
            <a:endParaRPr lang="tr-TR" sz="1200" dirty="0" smtClean="0"/>
          </a:p>
          <a:p>
            <a:pPr>
              <a:buNone/>
            </a:pPr>
            <a:r>
              <a:rPr lang="en-US" sz="1200" dirty="0" smtClean="0"/>
              <a:t>knowledge enhancement for firms in the 3D printing industry.</a:t>
            </a:r>
            <a:endParaRPr lang="tr-TR" sz="1200" dirty="0"/>
          </a:p>
        </p:txBody>
      </p:sp>
      <p:sp>
        <p:nvSpPr>
          <p:cNvPr id="4" name="Rectangle 3"/>
          <p:cNvSpPr/>
          <p:nvPr/>
        </p:nvSpPr>
        <p:spPr>
          <a:xfrm>
            <a:off x="539552" y="2996952"/>
            <a:ext cx="8072494" cy="1569660"/>
          </a:xfrm>
          <a:prstGeom prst="rect">
            <a:avLst/>
          </a:prstGeom>
        </p:spPr>
        <p:txBody>
          <a:bodyPr wrap="square">
            <a:spAutoFit/>
          </a:bodyPr>
          <a:lstStyle/>
          <a:p>
            <a:pPr marL="179388" indent="-161925">
              <a:buBlip>
                <a:blip r:embed="rId2"/>
              </a:buBlip>
            </a:pPr>
            <a:r>
              <a:rPr lang="en-US" sz="1200" dirty="0" smtClean="0"/>
              <a:t>Comprehensive analysis that reflects today’s 3D printing market realities and tomorrow’s profitable</a:t>
            </a:r>
            <a:r>
              <a:rPr lang="tr-TR" sz="1200" dirty="0" smtClean="0"/>
              <a:t> </a:t>
            </a:r>
            <a:r>
              <a:rPr lang="en-US" sz="1200" dirty="0" smtClean="0"/>
              <a:t>possibilities</a:t>
            </a:r>
          </a:p>
          <a:p>
            <a:pPr marL="17463"/>
            <a:endParaRPr lang="en-US" sz="1200" dirty="0" smtClean="0"/>
          </a:p>
          <a:p>
            <a:pPr marL="179388" indent="-161925">
              <a:buBlip>
                <a:blip r:embed="rId2"/>
              </a:buBlip>
            </a:pPr>
            <a:r>
              <a:rPr lang="en-US" sz="1200" dirty="0" smtClean="0"/>
              <a:t>Detailed forecasts that provide our clients with compelling evidence to support important strategic decisions and give</a:t>
            </a:r>
            <a:r>
              <a:rPr lang="tr-TR" sz="1200" dirty="0" smtClean="0"/>
              <a:t> </a:t>
            </a:r>
            <a:r>
              <a:rPr lang="en-US" sz="1200" dirty="0" smtClean="0"/>
              <a:t>them an edge over the competition</a:t>
            </a:r>
            <a:r>
              <a:rPr lang="en-US" sz="1200" dirty="0" smtClean="0"/>
              <a:t>.</a:t>
            </a:r>
          </a:p>
          <a:p>
            <a:pPr marL="17463"/>
            <a:endParaRPr lang="en-US" sz="1200" dirty="0" smtClean="0"/>
          </a:p>
          <a:p>
            <a:pPr marL="179388" indent="-161925">
              <a:buBlip>
                <a:blip r:embed="rId2"/>
              </a:buBlip>
            </a:pPr>
            <a:r>
              <a:rPr lang="en-US" sz="1200" dirty="0" smtClean="0"/>
              <a:t>Actionable recommendations identifying where money will be made and where it will be lost</a:t>
            </a:r>
            <a:r>
              <a:rPr lang="en-US" sz="1200" dirty="0" smtClean="0"/>
              <a:t>.</a:t>
            </a:r>
          </a:p>
          <a:p>
            <a:pPr marL="17463"/>
            <a:endParaRPr lang="en-US" sz="1200" dirty="0" smtClean="0"/>
          </a:p>
          <a:p>
            <a:pPr marL="179388" indent="-161925">
              <a:buBlip>
                <a:blip r:embed="rId2"/>
              </a:buBlip>
            </a:pPr>
            <a:r>
              <a:rPr lang="en-US" sz="1200" dirty="0" smtClean="0"/>
              <a:t>Candid market assessments based on today’s best strategic thinking, not just data dumps from the Internet.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14"/>
            <a:ext cx="7527210" cy="428604"/>
          </a:xfrm>
        </p:spPr>
        <p:txBody>
          <a:bodyPr/>
          <a:lstStyle/>
          <a:p>
            <a:r>
              <a:rPr lang="en-US" dirty="0" smtClean="0"/>
              <a:t>Aerospace</a:t>
            </a:r>
            <a:br>
              <a:rPr lang="en-US" dirty="0" smtClean="0"/>
            </a:br>
            <a:endParaRPr lang="en-US" dirty="0"/>
          </a:p>
        </p:txBody>
      </p:sp>
      <p:sp>
        <p:nvSpPr>
          <p:cNvPr id="5" name="TextBox 4"/>
          <p:cNvSpPr txBox="1"/>
          <p:nvPr/>
        </p:nvSpPr>
        <p:spPr>
          <a:xfrm>
            <a:off x="323528" y="836712"/>
            <a:ext cx="3816424" cy="4801315"/>
          </a:xfrm>
          <a:prstGeom prst="rect">
            <a:avLst/>
          </a:prstGeom>
          <a:noFill/>
        </p:spPr>
        <p:txBody>
          <a:bodyPr wrap="square" rtlCol="0">
            <a:spAutoFit/>
          </a:bodyPr>
          <a:lstStyle/>
          <a:p>
            <a:r>
              <a:rPr lang="en-US" b="1" dirty="0" smtClean="0"/>
              <a:t>Opportunities: </a:t>
            </a:r>
          </a:p>
          <a:p>
            <a:endParaRPr lang="en-US" dirty="0"/>
          </a:p>
          <a:p>
            <a:r>
              <a:rPr lang="en-US" dirty="0" smtClean="0"/>
              <a:t>Engine Components</a:t>
            </a:r>
          </a:p>
          <a:p>
            <a:endParaRPr lang="en-US" dirty="0"/>
          </a:p>
          <a:p>
            <a:r>
              <a:rPr lang="en-US" dirty="0"/>
              <a:t>Brackets, Hinges, &amp; </a:t>
            </a:r>
            <a:r>
              <a:rPr lang="en-US" dirty="0" smtClean="0"/>
              <a:t>Cleats</a:t>
            </a:r>
            <a:endParaRPr lang="en-US" dirty="0"/>
          </a:p>
          <a:p>
            <a:endParaRPr lang="en-US" dirty="0" smtClean="0"/>
          </a:p>
          <a:p>
            <a:r>
              <a:rPr lang="en-US" dirty="0"/>
              <a:t>Ducting</a:t>
            </a:r>
          </a:p>
          <a:p>
            <a:endParaRPr lang="en-US" dirty="0" smtClean="0"/>
          </a:p>
          <a:p>
            <a:r>
              <a:rPr lang="en-US" dirty="0"/>
              <a:t>Electronic Housing</a:t>
            </a:r>
          </a:p>
          <a:p>
            <a:endParaRPr lang="en-US" dirty="0"/>
          </a:p>
          <a:p>
            <a:r>
              <a:rPr lang="en-US" dirty="0"/>
              <a:t>UAV’s</a:t>
            </a:r>
          </a:p>
          <a:p>
            <a:endParaRPr lang="en-US" dirty="0" smtClean="0"/>
          </a:p>
          <a:p>
            <a:r>
              <a:rPr lang="en-US" dirty="0"/>
              <a:t>Military</a:t>
            </a:r>
          </a:p>
          <a:p>
            <a:endParaRPr lang="en-US" dirty="0" smtClean="0"/>
          </a:p>
          <a:p>
            <a:r>
              <a:rPr lang="en-US" dirty="0"/>
              <a:t>Space</a:t>
            </a:r>
          </a:p>
          <a:p>
            <a:endParaRPr lang="en-US" sz="1200" b="1" dirty="0"/>
          </a:p>
          <a:p>
            <a:endParaRPr lang="en-US" sz="1200" b="1" dirty="0" smtClean="0"/>
          </a:p>
          <a:p>
            <a:endParaRPr lang="en-US" sz="1200" b="1" dirty="0" smtClean="0"/>
          </a:p>
        </p:txBody>
      </p:sp>
      <p:sp>
        <p:nvSpPr>
          <p:cNvPr id="10" name="TextBox 9"/>
          <p:cNvSpPr txBox="1"/>
          <p:nvPr/>
        </p:nvSpPr>
        <p:spPr>
          <a:xfrm>
            <a:off x="539552" y="3861048"/>
            <a:ext cx="184666" cy="369332"/>
          </a:xfrm>
          <a:prstGeom prst="rect">
            <a:avLst/>
          </a:prstGeom>
          <a:noFill/>
        </p:spPr>
        <p:txBody>
          <a:bodyPr wrap="none" rtlCol="0">
            <a:spAutoFit/>
          </a:bodyPr>
          <a:lstStyle/>
          <a:p>
            <a:r>
              <a:rPr lang="en-US" dirty="0" smtClean="0"/>
              <a:t> </a:t>
            </a:r>
            <a:endParaRPr lang="en-US" dirty="0" smtClean="0"/>
          </a:p>
        </p:txBody>
      </p:sp>
      <p:sp>
        <p:nvSpPr>
          <p:cNvPr id="12" name="TextBox 11"/>
          <p:cNvSpPr txBox="1"/>
          <p:nvPr/>
        </p:nvSpPr>
        <p:spPr>
          <a:xfrm>
            <a:off x="3491880" y="3284984"/>
            <a:ext cx="5368251" cy="2308324"/>
          </a:xfrm>
          <a:prstGeom prst="rect">
            <a:avLst/>
          </a:prstGeom>
          <a:noFill/>
        </p:spPr>
        <p:txBody>
          <a:bodyPr wrap="none" rtlCol="0">
            <a:spAutoFit/>
          </a:bodyPr>
          <a:lstStyle/>
          <a:p>
            <a:r>
              <a:rPr lang="en-US" b="1" dirty="0" smtClean="0"/>
              <a:t>Issues:</a:t>
            </a:r>
          </a:p>
          <a:p>
            <a:endParaRPr lang="en-US" dirty="0"/>
          </a:p>
          <a:p>
            <a:r>
              <a:rPr lang="en-US" dirty="0" smtClean="0"/>
              <a:t>Regulatory clearance</a:t>
            </a:r>
          </a:p>
          <a:p>
            <a:endParaRPr lang="en-US" dirty="0"/>
          </a:p>
          <a:p>
            <a:r>
              <a:rPr lang="en-US" dirty="0"/>
              <a:t>Interfacing with plane development </a:t>
            </a:r>
            <a:r>
              <a:rPr lang="en-US" dirty="0" smtClean="0"/>
              <a:t>cycles</a:t>
            </a:r>
            <a:endParaRPr lang="en-US" dirty="0"/>
          </a:p>
          <a:p>
            <a:endParaRPr lang="en-US" dirty="0" smtClean="0"/>
          </a:p>
          <a:p>
            <a:r>
              <a:rPr lang="en-US" dirty="0"/>
              <a:t>Will savings be substantial </a:t>
            </a:r>
            <a:r>
              <a:rPr lang="en-US" dirty="0" smtClean="0"/>
              <a:t>enough to justify costs?</a:t>
            </a:r>
            <a:endParaRPr lang="en-US" dirty="0"/>
          </a:p>
          <a:p>
            <a:endParaRPr lang="en-US" dirty="0" smtClean="0"/>
          </a:p>
        </p:txBody>
      </p:sp>
      <p:pic>
        <p:nvPicPr>
          <p:cNvPr id="15" name="Picture 14" descr="3dp turbine.jpg"/>
          <p:cNvPicPr>
            <a:picLocks noChangeAspect="1"/>
          </p:cNvPicPr>
          <p:nvPr/>
        </p:nvPicPr>
        <p:blipFill>
          <a:blip r:embed="rId2">
            <a:extLst>
              <a:ext uri="{BEBA8EAE-BF5A-486C-A8C5-ECC9F3942E4B}">
                <a14:imgProps xmlns:a14="http://schemas.microsoft.com/office/drawing/2010/main">
                  <a14:imgLayer r:embed="rId3">
                    <a14:imgEffect>
                      <a14:backgroundRemoval t="7097" b="89247" l="26720" r="74720">
                        <a14:foregroundMark x1="34240" y1="44086" x2="32640" y2="46022"/>
                        <a14:foregroundMark x1="32000" y1="45591" x2="31520" y2="46237"/>
                        <a14:foregroundMark x1="35360" y1="55484" x2="32160" y2="56774"/>
                        <a14:foregroundMark x1="37440" y1="62796" x2="36160" y2="67527"/>
                        <a14:foregroundMark x1="40320" y1="69032" x2="40160" y2="75484"/>
                        <a14:foregroundMark x1="68320" y1="51613" x2="72160" y2="59785"/>
                        <a14:foregroundMark x1="70400" y1="39355" x2="72480" y2="44946"/>
                        <a14:foregroundMark x1="63040" y1="24731" x2="69760" y2="29462"/>
                        <a14:foregroundMark x1="64480" y1="18495" x2="65920" y2="20215"/>
                        <a14:foregroundMark x1="67840" y1="66452" x2="70560" y2="70108"/>
                        <a14:foregroundMark x1="67360" y1="68817" x2="69920" y2="70968"/>
                        <a14:foregroundMark x1="64320" y1="77849" x2="66400" y2="78495"/>
                        <a14:foregroundMark x1="48640" y1="82151" x2="49440" y2="85376"/>
                        <a14:foregroundMark x1="44160" y1="77849" x2="43520" y2="80860"/>
                        <a14:foregroundMark x1="38720" y1="74839" x2="38400" y2="75699"/>
                        <a14:foregroundMark x1="35200" y1="53118" x2="34400" y2="55054"/>
                      </a14:backgroundRemoval>
                    </a14:imgEffect>
                  </a14:imgLayer>
                </a14:imgProps>
              </a:ext>
              <a:ext uri="{28A0092B-C50C-407E-A947-70E740481C1C}">
                <a14:useLocalDpi xmlns:a14="http://schemas.microsoft.com/office/drawing/2010/main" val="0"/>
              </a:ext>
            </a:extLst>
          </a:blip>
          <a:stretch>
            <a:fillRect/>
          </a:stretch>
        </p:blipFill>
        <p:spPr>
          <a:xfrm>
            <a:off x="4211960" y="548680"/>
            <a:ext cx="5130737" cy="3817268"/>
          </a:xfrm>
          <a:prstGeom prst="rect">
            <a:avLst/>
          </a:prstGeom>
        </p:spPr>
      </p:pic>
    </p:spTree>
    <p:extLst>
      <p:ext uri="{BB962C8B-B14F-4D97-AF65-F5344CB8AC3E}">
        <p14:creationId xmlns:p14="http://schemas.microsoft.com/office/powerpoint/2010/main" val="31523566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14"/>
            <a:ext cx="6519098" cy="428604"/>
          </a:xfrm>
        </p:spPr>
        <p:txBody>
          <a:bodyPr/>
          <a:lstStyle/>
          <a:p>
            <a:r>
              <a:rPr lang="en-US" dirty="0" smtClean="0"/>
              <a:t>Medical</a:t>
            </a:r>
            <a:endParaRPr lang="en-US" dirty="0"/>
          </a:p>
        </p:txBody>
      </p:sp>
      <p:sp>
        <p:nvSpPr>
          <p:cNvPr id="3" name="TextBox 2"/>
          <p:cNvSpPr txBox="1"/>
          <p:nvPr/>
        </p:nvSpPr>
        <p:spPr>
          <a:xfrm>
            <a:off x="323528" y="836712"/>
            <a:ext cx="3122933" cy="3139321"/>
          </a:xfrm>
          <a:prstGeom prst="rect">
            <a:avLst/>
          </a:prstGeom>
          <a:noFill/>
        </p:spPr>
        <p:txBody>
          <a:bodyPr wrap="none" rtlCol="0">
            <a:spAutoFit/>
          </a:bodyPr>
          <a:lstStyle/>
          <a:p>
            <a:r>
              <a:rPr lang="en-US" b="1" dirty="0" smtClean="0"/>
              <a:t>Opportunities: </a:t>
            </a:r>
          </a:p>
          <a:p>
            <a:endParaRPr lang="en-US" dirty="0"/>
          </a:p>
          <a:p>
            <a:r>
              <a:rPr lang="en-US" dirty="0" smtClean="0"/>
              <a:t>Modeling</a:t>
            </a:r>
          </a:p>
          <a:p>
            <a:endParaRPr lang="en-US" dirty="0"/>
          </a:p>
          <a:p>
            <a:r>
              <a:rPr lang="en-US" dirty="0" smtClean="0"/>
              <a:t>Cutting guides</a:t>
            </a:r>
          </a:p>
          <a:p>
            <a:endParaRPr lang="en-US" dirty="0"/>
          </a:p>
          <a:p>
            <a:r>
              <a:rPr lang="en-US" dirty="0" smtClean="0"/>
              <a:t>Orthopedic implants</a:t>
            </a:r>
          </a:p>
          <a:p>
            <a:endParaRPr lang="en-US" dirty="0"/>
          </a:p>
          <a:p>
            <a:r>
              <a:rPr lang="en-US" dirty="0" smtClean="0"/>
              <a:t>Specialty medical equipment</a:t>
            </a:r>
          </a:p>
          <a:p>
            <a:endParaRPr lang="en-US" dirty="0"/>
          </a:p>
          <a:p>
            <a:endParaRPr lang="en-US" dirty="0"/>
          </a:p>
        </p:txBody>
      </p:sp>
      <p:sp>
        <p:nvSpPr>
          <p:cNvPr id="6" name="TextBox 5"/>
          <p:cNvSpPr txBox="1"/>
          <p:nvPr/>
        </p:nvSpPr>
        <p:spPr>
          <a:xfrm>
            <a:off x="4211960" y="3501008"/>
            <a:ext cx="4778521" cy="2031325"/>
          </a:xfrm>
          <a:prstGeom prst="rect">
            <a:avLst/>
          </a:prstGeom>
          <a:noFill/>
        </p:spPr>
        <p:txBody>
          <a:bodyPr wrap="none" rtlCol="0">
            <a:spAutoFit/>
          </a:bodyPr>
          <a:lstStyle/>
          <a:p>
            <a:r>
              <a:rPr lang="en-US" b="1" dirty="0" smtClean="0"/>
              <a:t>Issues:</a:t>
            </a:r>
          </a:p>
          <a:p>
            <a:endParaRPr lang="en-US" dirty="0"/>
          </a:p>
          <a:p>
            <a:r>
              <a:rPr lang="en-US" dirty="0" smtClean="0"/>
              <a:t>Will 3DP be in the operating room?</a:t>
            </a:r>
          </a:p>
          <a:p>
            <a:endParaRPr lang="en-US" dirty="0"/>
          </a:p>
          <a:p>
            <a:r>
              <a:rPr lang="en-US" dirty="0" smtClean="0"/>
              <a:t>Quality perception issues</a:t>
            </a:r>
            <a:endParaRPr lang="en-US" dirty="0"/>
          </a:p>
          <a:p>
            <a:endParaRPr lang="en-US" dirty="0" smtClean="0"/>
          </a:p>
          <a:p>
            <a:r>
              <a:rPr lang="en-US" dirty="0" smtClean="0"/>
              <a:t>Addressing load bearing implant applications</a:t>
            </a:r>
            <a:endParaRPr lang="en-US" dirty="0"/>
          </a:p>
        </p:txBody>
      </p:sp>
      <p:pic>
        <p:nvPicPr>
          <p:cNvPr id="10" name="Picture 9" descr="ortho implant.jpg"/>
          <p:cNvPicPr>
            <a:picLocks noChangeAspect="1"/>
          </p:cNvPicPr>
          <p:nvPr/>
        </p:nvPicPr>
        <p:blipFill rotWithShape="1">
          <a:blip r:embed="rId2">
            <a:extLst>
              <a:ext uri="{BEBA8EAE-BF5A-486C-A8C5-ECC9F3942E4B}">
                <a14:imgProps xmlns:a14="http://schemas.microsoft.com/office/drawing/2010/main">
                  <a14:imgLayer r:embed="rId3">
                    <a14:imgEffect>
                      <a14:backgroundRemoval t="2400" b="100000" l="0" r="100000">
                        <a14:foregroundMark x1="32779" y1="43200" x2="44713" y2="35200"/>
                        <a14:foregroundMark x1="29607" y1="50400" x2="33535" y2="57600"/>
                        <a14:foregroundMark x1="19940" y1="73600" x2="7553" y2="72000"/>
                        <a14:backgroundMark x1="81269" y1="24000" x2="79456" y2="33600"/>
                      </a14:backgroundRemoval>
                    </a14:imgEffect>
                  </a14:imgLayer>
                </a14:imgProps>
              </a:ext>
              <a:ext uri="{28A0092B-C50C-407E-A947-70E740481C1C}">
                <a14:useLocalDpi xmlns:a14="http://schemas.microsoft.com/office/drawing/2010/main" val="0"/>
              </a:ext>
            </a:extLst>
          </a:blip>
          <a:srcRect l="27220"/>
          <a:stretch/>
        </p:blipFill>
        <p:spPr>
          <a:xfrm>
            <a:off x="2627784" y="1124744"/>
            <a:ext cx="6118920" cy="1587500"/>
          </a:xfrm>
          <a:prstGeom prst="rect">
            <a:avLst/>
          </a:prstGeom>
          <a:effectLst>
            <a:softEdge rad="25400"/>
          </a:effectLst>
        </p:spPr>
      </p:pic>
      <p:pic>
        <p:nvPicPr>
          <p:cNvPr id="12" name="Picture 11" descr="ortho implant.jpg"/>
          <p:cNvPicPr>
            <a:picLocks noChangeAspect="1"/>
          </p:cNvPicPr>
          <p:nvPr/>
        </p:nvPicPr>
        <p:blipFill rotWithShape="1">
          <a:blip r:embed="rId2">
            <a:extLst>
              <a:ext uri="{BEBA8EAE-BF5A-486C-A8C5-ECC9F3942E4B}">
                <a14:imgProps xmlns:a14="http://schemas.microsoft.com/office/drawing/2010/main">
                  <a14:imgLayer r:embed="rId3">
                    <a14:imgEffect>
                      <a14:backgroundRemoval t="2400" b="100000" l="0" r="100000">
                        <a14:foregroundMark x1="32779" y1="43200" x2="44713" y2="35200"/>
                        <a14:foregroundMark x1="29607" y1="50400" x2="33535" y2="57600"/>
                        <a14:foregroundMark x1="19940" y1="73600" x2="7553" y2="72000"/>
                        <a14:backgroundMark x1="81269" y1="24000" x2="79456" y2="33600"/>
                      </a14:backgroundRemoval>
                    </a14:imgEffect>
                  </a14:imgLayer>
                </a14:imgProps>
              </a:ext>
              <a:ext uri="{28A0092B-C50C-407E-A947-70E740481C1C}">
                <a14:useLocalDpi xmlns:a14="http://schemas.microsoft.com/office/drawing/2010/main" val="0"/>
              </a:ext>
            </a:extLst>
          </a:blip>
          <a:srcRect r="73263"/>
          <a:stretch/>
        </p:blipFill>
        <p:spPr>
          <a:xfrm>
            <a:off x="451892" y="4005064"/>
            <a:ext cx="2247900" cy="1587500"/>
          </a:xfrm>
          <a:prstGeom prst="rect">
            <a:avLst/>
          </a:prstGeom>
          <a:effectLst>
            <a:softEdge rad="25400"/>
          </a:effectLst>
        </p:spPr>
      </p:pic>
    </p:spTree>
    <p:extLst>
      <p:ext uri="{BB962C8B-B14F-4D97-AF65-F5344CB8AC3E}">
        <p14:creationId xmlns:p14="http://schemas.microsoft.com/office/powerpoint/2010/main" val="5132212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a:t>
            </a:r>
            <a:endParaRPr lang="en-US" dirty="0"/>
          </a:p>
        </p:txBody>
      </p:sp>
      <p:sp>
        <p:nvSpPr>
          <p:cNvPr id="13" name="TextBox 12"/>
          <p:cNvSpPr txBox="1"/>
          <p:nvPr/>
        </p:nvSpPr>
        <p:spPr>
          <a:xfrm>
            <a:off x="323528" y="836712"/>
            <a:ext cx="3020140" cy="3416320"/>
          </a:xfrm>
          <a:prstGeom prst="rect">
            <a:avLst/>
          </a:prstGeom>
          <a:noFill/>
        </p:spPr>
        <p:txBody>
          <a:bodyPr wrap="none" rtlCol="0">
            <a:spAutoFit/>
          </a:bodyPr>
          <a:lstStyle/>
          <a:p>
            <a:r>
              <a:rPr lang="en-US" b="1" dirty="0" smtClean="0"/>
              <a:t>Opportunities:</a:t>
            </a:r>
          </a:p>
          <a:p>
            <a:endParaRPr lang="en-US" dirty="0"/>
          </a:p>
          <a:p>
            <a:r>
              <a:rPr lang="en-US" dirty="0" smtClean="0"/>
              <a:t>Lost Wax Models</a:t>
            </a:r>
          </a:p>
          <a:p>
            <a:endParaRPr lang="en-US" dirty="0"/>
          </a:p>
          <a:p>
            <a:r>
              <a:rPr lang="en-US" dirty="0" smtClean="0"/>
              <a:t>Dental stone </a:t>
            </a:r>
            <a:r>
              <a:rPr lang="en-US" dirty="0"/>
              <a:t>m</a:t>
            </a:r>
            <a:r>
              <a:rPr lang="en-US" dirty="0" smtClean="0"/>
              <a:t>odels</a:t>
            </a:r>
          </a:p>
          <a:p>
            <a:endParaRPr lang="en-US" dirty="0"/>
          </a:p>
          <a:p>
            <a:r>
              <a:rPr lang="en-US" dirty="0" smtClean="0"/>
              <a:t>Temporaries</a:t>
            </a:r>
          </a:p>
          <a:p>
            <a:endParaRPr lang="en-US" dirty="0"/>
          </a:p>
          <a:p>
            <a:r>
              <a:rPr lang="en-US" dirty="0" smtClean="0"/>
              <a:t>Customized dental implants</a:t>
            </a:r>
          </a:p>
          <a:p>
            <a:endParaRPr lang="en-US" dirty="0" smtClean="0"/>
          </a:p>
          <a:p>
            <a:endParaRPr lang="en-US" dirty="0"/>
          </a:p>
          <a:p>
            <a:endParaRPr lang="en-US" dirty="0"/>
          </a:p>
        </p:txBody>
      </p:sp>
      <p:sp>
        <p:nvSpPr>
          <p:cNvPr id="14" name="TextBox 13"/>
          <p:cNvSpPr txBox="1"/>
          <p:nvPr/>
        </p:nvSpPr>
        <p:spPr>
          <a:xfrm>
            <a:off x="4283968" y="3496940"/>
            <a:ext cx="4032448" cy="2308324"/>
          </a:xfrm>
          <a:prstGeom prst="rect">
            <a:avLst/>
          </a:prstGeom>
          <a:noFill/>
        </p:spPr>
        <p:txBody>
          <a:bodyPr wrap="square" rtlCol="0">
            <a:spAutoFit/>
          </a:bodyPr>
          <a:lstStyle/>
          <a:p>
            <a:r>
              <a:rPr lang="en-US" b="1" dirty="0" smtClean="0"/>
              <a:t>Issues:</a:t>
            </a:r>
          </a:p>
          <a:p>
            <a:endParaRPr lang="en-US" dirty="0"/>
          </a:p>
          <a:p>
            <a:r>
              <a:rPr lang="en-US" dirty="0" smtClean="0"/>
              <a:t>3DP in dental match industry trends</a:t>
            </a:r>
          </a:p>
          <a:p>
            <a:endParaRPr lang="en-US" dirty="0"/>
          </a:p>
          <a:p>
            <a:r>
              <a:rPr lang="en-US" dirty="0" smtClean="0"/>
              <a:t>Will previous adoption of CNC help of hinder 3DP ?</a:t>
            </a:r>
          </a:p>
          <a:p>
            <a:endParaRPr lang="en-US" dirty="0"/>
          </a:p>
          <a:p>
            <a:r>
              <a:rPr lang="en-US" dirty="0" smtClean="0"/>
              <a:t>What will adoption look like?</a:t>
            </a:r>
            <a:endParaRPr lang="en-US" dirty="0"/>
          </a:p>
        </p:txBody>
      </p:sp>
      <p:pic>
        <p:nvPicPr>
          <p:cNvPr id="15" name="Picture 14" descr="dental model.jpg"/>
          <p:cNvPicPr>
            <a:picLocks noChangeAspect="1"/>
          </p:cNvPicPr>
          <p:nvPr/>
        </p:nvPicPr>
        <p:blipFill>
          <a:blip r:embed="rId2">
            <a:extLst>
              <a:ext uri="{BEBA8EAE-BF5A-486C-A8C5-ECC9F3942E4B}">
                <a14:imgProps xmlns:a14="http://schemas.microsoft.com/office/drawing/2010/main">
                  <a14:imgLayer r:embed="rId3">
                    <a14:imgEffect>
                      <a14:backgroundRemoval t="9926" b="89826" l="7436" r="89824"/>
                    </a14:imgEffect>
                  </a14:imgLayer>
                </a14:imgProps>
              </a:ext>
              <a:ext uri="{28A0092B-C50C-407E-A947-70E740481C1C}">
                <a14:useLocalDpi xmlns:a14="http://schemas.microsoft.com/office/drawing/2010/main" val="0"/>
              </a:ext>
            </a:extLst>
          </a:blip>
          <a:stretch>
            <a:fillRect/>
          </a:stretch>
        </p:blipFill>
        <p:spPr>
          <a:xfrm>
            <a:off x="467544" y="3573016"/>
            <a:ext cx="2921774" cy="2304256"/>
          </a:xfrm>
          <a:prstGeom prst="rect">
            <a:avLst/>
          </a:prstGeom>
          <a:effectLst>
            <a:softEdge rad="25400"/>
          </a:effectLst>
        </p:spPr>
      </p:pic>
      <p:pic>
        <p:nvPicPr>
          <p:cNvPr id="16" name="Picture 15" descr="dental implants.jpg"/>
          <p:cNvPicPr>
            <a:picLocks noChangeAspect="1"/>
          </p:cNvPicPr>
          <p:nvPr/>
        </p:nvPicPr>
        <p:blipFill rotWithShape="1">
          <a:blip r:embed="rId4">
            <a:extLst>
              <a:ext uri="{28A0092B-C50C-407E-A947-70E740481C1C}">
                <a14:useLocalDpi xmlns:a14="http://schemas.microsoft.com/office/drawing/2010/main" val="0"/>
              </a:ext>
            </a:extLst>
          </a:blip>
          <a:srcRect t="27530"/>
          <a:stretch/>
        </p:blipFill>
        <p:spPr>
          <a:xfrm>
            <a:off x="4499992" y="836712"/>
            <a:ext cx="3960440" cy="2296120"/>
          </a:xfrm>
          <a:prstGeom prst="rect">
            <a:avLst/>
          </a:prstGeom>
        </p:spPr>
      </p:pic>
    </p:spTree>
    <p:extLst>
      <p:ext uri="{BB962C8B-B14F-4D97-AF65-F5344CB8AC3E}">
        <p14:creationId xmlns:p14="http://schemas.microsoft.com/office/powerpoint/2010/main" val="4802389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a:t>
            </a:r>
            <a:endParaRPr lang="en-US" dirty="0"/>
          </a:p>
        </p:txBody>
      </p:sp>
      <p:sp>
        <p:nvSpPr>
          <p:cNvPr id="3" name="TextBox 2"/>
          <p:cNvSpPr txBox="1"/>
          <p:nvPr/>
        </p:nvSpPr>
        <p:spPr>
          <a:xfrm>
            <a:off x="349769" y="843677"/>
            <a:ext cx="3790183" cy="2585323"/>
          </a:xfrm>
          <a:prstGeom prst="rect">
            <a:avLst/>
          </a:prstGeom>
          <a:noFill/>
        </p:spPr>
        <p:txBody>
          <a:bodyPr wrap="none" rtlCol="0">
            <a:spAutoFit/>
          </a:bodyPr>
          <a:lstStyle/>
          <a:p>
            <a:r>
              <a:rPr lang="en-US" b="1" dirty="0" smtClean="0"/>
              <a:t>Opportunities:</a:t>
            </a:r>
          </a:p>
          <a:p>
            <a:endParaRPr lang="en-US" dirty="0"/>
          </a:p>
          <a:p>
            <a:r>
              <a:rPr lang="en-US" dirty="0" smtClean="0"/>
              <a:t>Functional prototyping</a:t>
            </a:r>
          </a:p>
          <a:p>
            <a:endParaRPr lang="en-US" dirty="0"/>
          </a:p>
          <a:p>
            <a:r>
              <a:rPr lang="en-US" dirty="0" smtClean="0"/>
              <a:t>Tooling</a:t>
            </a:r>
          </a:p>
          <a:p>
            <a:endParaRPr lang="en-US" dirty="0"/>
          </a:p>
          <a:p>
            <a:r>
              <a:rPr lang="en-US" dirty="0" smtClean="0"/>
              <a:t>Select sand core mold components</a:t>
            </a:r>
          </a:p>
          <a:p>
            <a:endParaRPr lang="en-US" dirty="0"/>
          </a:p>
          <a:p>
            <a:r>
              <a:rPr lang="en-US" dirty="0" smtClean="0"/>
              <a:t>Customized interior inserts</a:t>
            </a:r>
            <a:endParaRPr lang="en-US" dirty="0"/>
          </a:p>
        </p:txBody>
      </p:sp>
      <p:sp>
        <p:nvSpPr>
          <p:cNvPr id="8" name="TextBox 7"/>
          <p:cNvSpPr txBox="1"/>
          <p:nvPr/>
        </p:nvSpPr>
        <p:spPr>
          <a:xfrm>
            <a:off x="4355976" y="3501008"/>
            <a:ext cx="4032448" cy="1754327"/>
          </a:xfrm>
          <a:prstGeom prst="rect">
            <a:avLst/>
          </a:prstGeom>
          <a:noFill/>
        </p:spPr>
        <p:txBody>
          <a:bodyPr wrap="square" rtlCol="0">
            <a:spAutoFit/>
          </a:bodyPr>
          <a:lstStyle/>
          <a:p>
            <a:r>
              <a:rPr lang="en-US" b="1" dirty="0" smtClean="0"/>
              <a:t>Issues:</a:t>
            </a:r>
          </a:p>
          <a:p>
            <a:endParaRPr lang="en-US" dirty="0"/>
          </a:p>
          <a:p>
            <a:r>
              <a:rPr lang="en-US" dirty="0" smtClean="0"/>
              <a:t>Replacement part market</a:t>
            </a:r>
          </a:p>
          <a:p>
            <a:endParaRPr lang="en-US" dirty="0"/>
          </a:p>
          <a:p>
            <a:r>
              <a:rPr lang="en-US" dirty="0" smtClean="0"/>
              <a:t>Finding niche applications in a less ideal target market</a:t>
            </a:r>
            <a:endParaRPr lang="en-US" dirty="0"/>
          </a:p>
        </p:txBody>
      </p:sp>
      <p:pic>
        <p:nvPicPr>
          <p:cNvPr id="9" name="Picture 8" descr="3dp sand cor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764704"/>
            <a:ext cx="2664296" cy="2664296"/>
          </a:xfrm>
          <a:prstGeom prst="rect">
            <a:avLst/>
          </a:prstGeom>
        </p:spPr>
      </p:pic>
    </p:spTree>
    <p:extLst>
      <p:ext uri="{BB962C8B-B14F-4D97-AF65-F5344CB8AC3E}">
        <p14:creationId xmlns:p14="http://schemas.microsoft.com/office/powerpoint/2010/main" val="21187882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57158" y="71414"/>
            <a:ext cx="5143536" cy="428604"/>
          </a:xfrm>
        </p:spPr>
        <p:txBody>
          <a:bodyPr/>
          <a:lstStyle/>
          <a:p>
            <a:r>
              <a:rPr lang="en-US" dirty="0" smtClean="0"/>
              <a:t>Personal/Education</a:t>
            </a:r>
            <a:endParaRPr lang="en-US" dirty="0"/>
          </a:p>
        </p:txBody>
      </p:sp>
      <p:sp>
        <p:nvSpPr>
          <p:cNvPr id="2" name="TextBox 1"/>
          <p:cNvSpPr txBox="1"/>
          <p:nvPr/>
        </p:nvSpPr>
        <p:spPr>
          <a:xfrm>
            <a:off x="323528" y="887809"/>
            <a:ext cx="4033301" cy="3693319"/>
          </a:xfrm>
          <a:prstGeom prst="rect">
            <a:avLst/>
          </a:prstGeom>
          <a:noFill/>
        </p:spPr>
        <p:txBody>
          <a:bodyPr wrap="none" rtlCol="0">
            <a:spAutoFit/>
          </a:bodyPr>
          <a:lstStyle/>
          <a:p>
            <a:r>
              <a:rPr lang="en-US" b="1" dirty="0" smtClean="0"/>
              <a:t>Opportunities: </a:t>
            </a:r>
          </a:p>
          <a:p>
            <a:endParaRPr lang="en-US" dirty="0"/>
          </a:p>
          <a:p>
            <a:r>
              <a:rPr lang="en-US" dirty="0" err="1" smtClean="0"/>
              <a:t>Prosumer</a:t>
            </a:r>
            <a:r>
              <a:rPr lang="en-US" dirty="0" smtClean="0"/>
              <a:t> printers</a:t>
            </a:r>
          </a:p>
          <a:p>
            <a:endParaRPr lang="en-US" dirty="0"/>
          </a:p>
          <a:p>
            <a:r>
              <a:rPr lang="en-US" dirty="0" smtClean="0"/>
              <a:t>High-value, low-cost compact printers</a:t>
            </a:r>
          </a:p>
          <a:p>
            <a:endParaRPr lang="en-US" dirty="0"/>
          </a:p>
          <a:p>
            <a:r>
              <a:rPr lang="en-US" dirty="0" smtClean="0"/>
              <a:t>Super-high end consumer printers</a:t>
            </a:r>
          </a:p>
          <a:p>
            <a:endParaRPr lang="en-US" dirty="0"/>
          </a:p>
          <a:p>
            <a:r>
              <a:rPr lang="en-US" dirty="0" smtClean="0"/>
              <a:t>SL personal printers</a:t>
            </a:r>
          </a:p>
          <a:p>
            <a:endParaRPr lang="en-US" dirty="0"/>
          </a:p>
          <a:p>
            <a:r>
              <a:rPr lang="en-US" dirty="0"/>
              <a:t>M</a:t>
            </a:r>
            <a:r>
              <a:rPr lang="en-US" dirty="0" smtClean="0"/>
              <a:t>aterials</a:t>
            </a:r>
          </a:p>
          <a:p>
            <a:endParaRPr lang="en-US" dirty="0" smtClean="0"/>
          </a:p>
          <a:p>
            <a:r>
              <a:rPr lang="en-US" dirty="0" smtClean="0"/>
              <a:t>Education</a:t>
            </a:r>
            <a:endParaRPr lang="en-US" dirty="0"/>
          </a:p>
        </p:txBody>
      </p:sp>
      <p:sp>
        <p:nvSpPr>
          <p:cNvPr id="10" name="TextBox 9"/>
          <p:cNvSpPr txBox="1"/>
          <p:nvPr/>
        </p:nvSpPr>
        <p:spPr>
          <a:xfrm>
            <a:off x="4355976" y="3501008"/>
            <a:ext cx="4880325" cy="2308324"/>
          </a:xfrm>
          <a:prstGeom prst="rect">
            <a:avLst/>
          </a:prstGeom>
          <a:noFill/>
        </p:spPr>
        <p:txBody>
          <a:bodyPr wrap="none" rtlCol="0">
            <a:spAutoFit/>
          </a:bodyPr>
          <a:lstStyle/>
          <a:p>
            <a:r>
              <a:rPr lang="en-US" b="1" dirty="0" smtClean="0"/>
              <a:t>Issues: </a:t>
            </a:r>
          </a:p>
          <a:p>
            <a:endParaRPr lang="en-US" dirty="0"/>
          </a:p>
          <a:p>
            <a:r>
              <a:rPr lang="en-US" dirty="0" smtClean="0"/>
              <a:t>Consumer market becoming more segmented</a:t>
            </a:r>
          </a:p>
          <a:p>
            <a:endParaRPr lang="en-US" dirty="0"/>
          </a:p>
          <a:p>
            <a:r>
              <a:rPr lang="en-US" dirty="0" smtClean="0"/>
              <a:t>Patent issues</a:t>
            </a:r>
          </a:p>
          <a:p>
            <a:endParaRPr lang="en-US" dirty="0"/>
          </a:p>
          <a:p>
            <a:r>
              <a:rPr lang="en-US" dirty="0" smtClean="0"/>
              <a:t>New entrants unsettling market balance</a:t>
            </a:r>
          </a:p>
          <a:p>
            <a:endParaRPr lang="en-US" dirty="0"/>
          </a:p>
        </p:txBody>
      </p:sp>
      <p:pic>
        <p:nvPicPr>
          <p:cNvPr id="13" name="Picture 12" descr="personal 3dp.jpg"/>
          <p:cNvPicPr>
            <a:picLocks noChangeAspect="1"/>
          </p:cNvPicPr>
          <p:nvPr/>
        </p:nvPicPr>
        <p:blipFill>
          <a:blip r:embed="rId2">
            <a:extLst>
              <a:ext uri="{BEBA8EAE-BF5A-486C-A8C5-ECC9F3942E4B}">
                <a14:imgProps xmlns:a14="http://schemas.microsoft.com/office/drawing/2010/main">
                  <a14:imgLayer r:embed="rId3">
                    <a14:imgEffect>
                      <a14:backgroundRemoval t="3753" b="96783" l="9870" r="89758">
                        <a14:foregroundMark x1="71508" y1="31367" x2="72998" y2="32440"/>
                        <a14:foregroundMark x1="78585" y1="10992" x2="81937" y2="10724"/>
                        <a14:backgroundMark x1="60708" y1="25737" x2="70391" y2="25201"/>
                        <a14:backgroundMark x1="59032" y1="35389" x2="58845" y2="38070"/>
                        <a14:backgroundMark x1="78399" y1="18767" x2="79516" y2="41019"/>
                        <a14:backgroundMark x1="35382" y1="56568" x2="35382" y2="56568"/>
                        <a14:backgroundMark x1="38920" y1="57641" x2="37989" y2="58445"/>
                      </a14:backgroundRemoval>
                    </a14:imgEffect>
                  </a14:imgLayer>
                </a14:imgProps>
              </a:ext>
              <a:ext uri="{28A0092B-C50C-407E-A947-70E740481C1C}">
                <a14:useLocalDpi xmlns:a14="http://schemas.microsoft.com/office/drawing/2010/main" val="0"/>
              </a:ext>
            </a:extLst>
          </a:blip>
          <a:stretch>
            <a:fillRect/>
          </a:stretch>
        </p:blipFill>
        <p:spPr>
          <a:xfrm>
            <a:off x="4860032" y="548680"/>
            <a:ext cx="4283968" cy="2975643"/>
          </a:xfrm>
          <a:prstGeom prst="rect">
            <a:avLst/>
          </a:prstGeom>
          <a:effectLst>
            <a:softEdge rad="25400"/>
          </a:effectLst>
        </p:spPr>
      </p:pic>
    </p:spTree>
    <p:extLst>
      <p:ext uri="{BB962C8B-B14F-4D97-AF65-F5344CB8AC3E}">
        <p14:creationId xmlns:p14="http://schemas.microsoft.com/office/powerpoint/2010/main" val="15133480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Roadmap For This Webinar</a:t>
            </a:r>
            <a:endParaRPr lang="en-US" dirty="0"/>
          </a:p>
        </p:txBody>
      </p:sp>
      <p:sp>
        <p:nvSpPr>
          <p:cNvPr id="9" name="Content Placeholder 2"/>
          <p:cNvSpPr txBox="1">
            <a:spLocks/>
          </p:cNvSpPr>
          <p:nvPr/>
        </p:nvSpPr>
        <p:spPr>
          <a:xfrm>
            <a:off x="251520" y="836712"/>
            <a:ext cx="8572560" cy="5040560"/>
          </a:xfrm>
          <a:prstGeom prst="rect">
            <a:avLst/>
          </a:prstGeom>
        </p:spPr>
        <p:txBody>
          <a:bodyPr>
            <a:normAutofit fontScale="85000" lnSpcReduction="20000"/>
          </a:bodyPr>
          <a:lstStyle>
            <a:lvl1pPr marL="342900" indent="-342900" algn="l" defTabSz="914400" rtl="0" eaLnBrk="1" latinLnBrk="0" hangingPunct="1">
              <a:spcBef>
                <a:spcPct val="20000"/>
              </a:spcBef>
              <a:buFontTx/>
              <a:buBlip>
                <a:blip r:embed="rId2"/>
              </a:buBlip>
              <a:defRPr sz="24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18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b="1" dirty="0" smtClean="0"/>
          </a:p>
          <a:p>
            <a:r>
              <a:rPr lang="en-US" sz="1800" dirty="0" smtClean="0"/>
              <a:t>Four </a:t>
            </a:r>
            <a:r>
              <a:rPr lang="en-US" sz="1800" dirty="0"/>
              <a:t>Biggest Themes In The 3DP In 2014</a:t>
            </a:r>
          </a:p>
          <a:p>
            <a:pPr marL="0" indent="0">
              <a:buNone/>
            </a:pPr>
            <a:endParaRPr lang="en-US" sz="1800" dirty="0"/>
          </a:p>
          <a:p>
            <a:r>
              <a:rPr lang="en-US" sz="1800" dirty="0"/>
              <a:t>Four Key Take-Away’s  From Our Market Forecasts</a:t>
            </a:r>
          </a:p>
          <a:p>
            <a:endParaRPr lang="en-US" sz="1800" dirty="0"/>
          </a:p>
          <a:p>
            <a:r>
              <a:rPr lang="en-US" sz="1800" dirty="0"/>
              <a:t>Overview of Primary 3DP Markets and Applications:</a:t>
            </a:r>
          </a:p>
          <a:p>
            <a:pPr marL="0" indent="0">
              <a:buNone/>
            </a:pPr>
            <a:endParaRPr lang="en-US" sz="1800" dirty="0" smtClean="0"/>
          </a:p>
          <a:p>
            <a:endParaRPr lang="en-US" sz="1800" dirty="0" smtClean="0"/>
          </a:p>
          <a:p>
            <a:r>
              <a:rPr lang="en-US" sz="1800" dirty="0" smtClean="0"/>
              <a:t>Aerospace</a:t>
            </a:r>
          </a:p>
          <a:p>
            <a:endParaRPr lang="en-US" sz="1800" dirty="0" smtClean="0"/>
          </a:p>
          <a:p>
            <a:r>
              <a:rPr lang="en-US" sz="1800" dirty="0" smtClean="0"/>
              <a:t>Medical</a:t>
            </a:r>
            <a:endParaRPr lang="en-US" sz="1800" dirty="0"/>
          </a:p>
          <a:p>
            <a:endParaRPr lang="en-US" sz="1800" dirty="0" smtClean="0"/>
          </a:p>
          <a:p>
            <a:r>
              <a:rPr lang="en-US" sz="1800" dirty="0" smtClean="0"/>
              <a:t>Dental</a:t>
            </a:r>
            <a:endParaRPr lang="en-US" sz="1800" dirty="0"/>
          </a:p>
          <a:p>
            <a:endParaRPr lang="en-US" sz="1800" dirty="0" smtClean="0"/>
          </a:p>
          <a:p>
            <a:r>
              <a:rPr lang="en-US" sz="1800" dirty="0" smtClean="0"/>
              <a:t>Automotive</a:t>
            </a:r>
            <a:endParaRPr lang="en-US" sz="1800" dirty="0"/>
          </a:p>
          <a:p>
            <a:endParaRPr lang="en-US" sz="1800" dirty="0" smtClean="0"/>
          </a:p>
          <a:p>
            <a:r>
              <a:rPr lang="en-US" sz="1800" dirty="0" smtClean="0"/>
              <a:t>Personal</a:t>
            </a:r>
            <a:r>
              <a:rPr lang="en-US" sz="1800" dirty="0"/>
              <a:t>/Education</a:t>
            </a:r>
          </a:p>
          <a:p>
            <a:endParaRPr lang="en-US" sz="1800" dirty="0" smtClean="0"/>
          </a:p>
          <a:p>
            <a:endParaRPr lang="en-US" sz="1800" dirty="0" smtClean="0"/>
          </a:p>
          <a:p>
            <a:r>
              <a:rPr lang="en-US" sz="1800" b="1" dirty="0" smtClean="0"/>
              <a:t>Four </a:t>
            </a:r>
            <a:r>
              <a:rPr lang="en-US" sz="1800" b="1" dirty="0"/>
              <a:t>Biggest Questions Moving Forward for 2014 and Beyond</a:t>
            </a:r>
          </a:p>
          <a:p>
            <a:pPr marL="0" indent="0">
              <a:buNone/>
            </a:pPr>
            <a:endParaRPr lang="en-US" sz="1200" dirty="0"/>
          </a:p>
          <a:p>
            <a:pPr lvl="0"/>
            <a:endParaRPr lang="en-US" sz="1200" dirty="0"/>
          </a:p>
        </p:txBody>
      </p:sp>
    </p:spTree>
    <p:extLst>
      <p:ext uri="{BB962C8B-B14F-4D97-AF65-F5344CB8AC3E}">
        <p14:creationId xmlns:p14="http://schemas.microsoft.com/office/powerpoint/2010/main" val="12123416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14"/>
            <a:ext cx="8463314" cy="428604"/>
          </a:xfrm>
        </p:spPr>
        <p:txBody>
          <a:bodyPr/>
          <a:lstStyle/>
          <a:p>
            <a:r>
              <a:rPr lang="en-US" b="1" dirty="0"/>
              <a:t>Four Biggest Questions Moving Forward </a:t>
            </a:r>
            <a:endParaRPr lang="en-US" dirty="0"/>
          </a:p>
        </p:txBody>
      </p:sp>
      <p:sp>
        <p:nvSpPr>
          <p:cNvPr id="3" name="TextBox 2"/>
          <p:cNvSpPr txBox="1"/>
          <p:nvPr/>
        </p:nvSpPr>
        <p:spPr>
          <a:xfrm>
            <a:off x="611560" y="1196752"/>
            <a:ext cx="6889328" cy="3693319"/>
          </a:xfrm>
          <a:prstGeom prst="rect">
            <a:avLst/>
          </a:prstGeom>
          <a:noFill/>
        </p:spPr>
        <p:txBody>
          <a:bodyPr wrap="square" rtlCol="0">
            <a:spAutoFit/>
          </a:bodyPr>
          <a:lstStyle/>
          <a:p>
            <a:r>
              <a:rPr lang="en-US" dirty="0" smtClean="0"/>
              <a:t>How fast </a:t>
            </a:r>
            <a:r>
              <a:rPr lang="en-US" dirty="0"/>
              <a:t>c</a:t>
            </a:r>
            <a:r>
              <a:rPr lang="en-US" dirty="0" smtClean="0"/>
              <a:t>an </a:t>
            </a:r>
            <a:r>
              <a:rPr lang="en-US" dirty="0"/>
              <a:t>q</a:t>
            </a:r>
            <a:r>
              <a:rPr lang="en-US" dirty="0" smtClean="0"/>
              <a:t>uality </a:t>
            </a:r>
            <a:r>
              <a:rPr lang="en-US" dirty="0"/>
              <a:t>m</a:t>
            </a:r>
            <a:r>
              <a:rPr lang="en-US" dirty="0" smtClean="0"/>
              <a:t>anagement (QM) systems </a:t>
            </a:r>
            <a:r>
              <a:rPr lang="en-US" dirty="0"/>
              <a:t>b</a:t>
            </a:r>
            <a:r>
              <a:rPr lang="en-US" dirty="0" smtClean="0"/>
              <a:t>e </a:t>
            </a:r>
            <a:r>
              <a:rPr lang="en-US" dirty="0"/>
              <a:t>b</a:t>
            </a:r>
            <a:r>
              <a:rPr lang="en-US" dirty="0" smtClean="0"/>
              <a:t>rought </a:t>
            </a:r>
            <a:r>
              <a:rPr lang="en-US" dirty="0"/>
              <a:t>o</a:t>
            </a:r>
            <a:r>
              <a:rPr lang="en-US" dirty="0" smtClean="0"/>
              <a:t>nline?</a:t>
            </a:r>
          </a:p>
          <a:p>
            <a:endParaRPr lang="en-US" dirty="0"/>
          </a:p>
          <a:p>
            <a:endParaRPr lang="en-US" dirty="0" smtClean="0"/>
          </a:p>
          <a:p>
            <a:r>
              <a:rPr lang="en-US" dirty="0" smtClean="0"/>
              <a:t>Will the </a:t>
            </a:r>
            <a:r>
              <a:rPr lang="en-US" dirty="0"/>
              <a:t>b</a:t>
            </a:r>
            <a:r>
              <a:rPr lang="en-US" dirty="0" smtClean="0"/>
              <a:t>ig </a:t>
            </a:r>
            <a:r>
              <a:rPr lang="en-US" dirty="0"/>
              <a:t>g</a:t>
            </a:r>
            <a:r>
              <a:rPr lang="en-US" dirty="0" smtClean="0"/>
              <a:t>uys </a:t>
            </a:r>
            <a:r>
              <a:rPr lang="en-US" dirty="0"/>
              <a:t>j</a:t>
            </a:r>
            <a:r>
              <a:rPr lang="en-US" dirty="0" smtClean="0"/>
              <a:t>ump </a:t>
            </a:r>
            <a:r>
              <a:rPr lang="en-US" dirty="0"/>
              <a:t>i</a:t>
            </a:r>
            <a:r>
              <a:rPr lang="en-US" dirty="0" smtClean="0"/>
              <a:t>n?</a:t>
            </a:r>
          </a:p>
          <a:p>
            <a:endParaRPr lang="en-US" dirty="0"/>
          </a:p>
          <a:p>
            <a:endParaRPr lang="en-US" dirty="0" smtClean="0"/>
          </a:p>
          <a:p>
            <a:r>
              <a:rPr lang="en-US" dirty="0" smtClean="0"/>
              <a:t>Will discontinuous </a:t>
            </a:r>
            <a:r>
              <a:rPr lang="en-US" dirty="0"/>
              <a:t>i</a:t>
            </a:r>
            <a:r>
              <a:rPr lang="en-US" dirty="0" smtClean="0"/>
              <a:t>nnovation in the 3DP space continue?</a:t>
            </a:r>
          </a:p>
          <a:p>
            <a:endParaRPr lang="en-US" dirty="0" smtClean="0"/>
          </a:p>
          <a:p>
            <a:endParaRPr lang="en-US" dirty="0" smtClean="0"/>
          </a:p>
          <a:p>
            <a:r>
              <a:rPr lang="en-US" dirty="0" smtClean="0"/>
              <a:t>Will plastics begin to replace metals?</a:t>
            </a:r>
            <a:endParaRPr lang="en-US" dirty="0"/>
          </a:p>
          <a:p>
            <a:endParaRPr lang="en-US" dirty="0"/>
          </a:p>
          <a:p>
            <a:endParaRPr lang="en-US" dirty="0"/>
          </a:p>
        </p:txBody>
      </p:sp>
    </p:spTree>
    <p:extLst>
      <p:ext uri="{BB962C8B-B14F-4D97-AF65-F5344CB8AC3E}">
        <p14:creationId xmlns:p14="http://schemas.microsoft.com/office/powerpoint/2010/main" val="10227948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7624" y="4509120"/>
            <a:ext cx="6467384" cy="1738938"/>
          </a:xfrm>
          <a:prstGeom prst="rect">
            <a:avLst/>
          </a:prstGeom>
          <a:noFill/>
        </p:spPr>
        <p:txBody>
          <a:bodyPr wrap="square" rtlCol="0">
            <a:spAutoFit/>
          </a:bodyPr>
          <a:lstStyle/>
          <a:p>
            <a:pPr>
              <a:spcAft>
                <a:spcPts val="600"/>
              </a:spcAft>
            </a:pPr>
            <a:r>
              <a:rPr lang="en-US" sz="1200" dirty="0" smtClean="0">
                <a:solidFill>
                  <a:srgbClr val="2A3644"/>
                </a:solidFill>
                <a:cs typeface="Verdana"/>
              </a:rPr>
              <a:t>For more details of this report and any questions about other reports on the 3D </a:t>
            </a:r>
            <a:r>
              <a:rPr lang="en-US" sz="1200" dirty="0">
                <a:solidFill>
                  <a:srgbClr val="2A3644"/>
                </a:solidFill>
                <a:cs typeface="Verdana"/>
              </a:rPr>
              <a:t>p</a:t>
            </a:r>
            <a:r>
              <a:rPr lang="en-US" sz="1200" dirty="0" smtClean="0">
                <a:solidFill>
                  <a:srgbClr val="2A3644"/>
                </a:solidFill>
                <a:cs typeface="Verdana"/>
              </a:rPr>
              <a:t>rinting industry, please contact </a:t>
            </a:r>
            <a:r>
              <a:rPr lang="en-US" sz="1200" dirty="0" smtClean="0">
                <a:solidFill>
                  <a:srgbClr val="2A3644"/>
                </a:solidFill>
                <a:cs typeface="Verdana"/>
              </a:rPr>
              <a:t>Robert Nolan at</a:t>
            </a:r>
            <a:r>
              <a:rPr lang="en-US" sz="1200" dirty="0" smtClean="0">
                <a:solidFill>
                  <a:srgbClr val="2A3644"/>
                </a:solidFill>
                <a:cs typeface="Verdana"/>
              </a:rPr>
              <a:t>: </a:t>
            </a:r>
          </a:p>
          <a:p>
            <a:endParaRPr lang="en-US" sz="1200" b="1" dirty="0" smtClean="0"/>
          </a:p>
          <a:p>
            <a:r>
              <a:rPr lang="en-US" sz="1200" b="1" dirty="0"/>
              <a:t> Robert Nolan</a:t>
            </a:r>
            <a:endParaRPr lang="en-US" sz="1200" dirty="0"/>
          </a:p>
          <a:p>
            <a:endParaRPr lang="en-US" sz="1200" dirty="0" smtClean="0"/>
          </a:p>
          <a:p>
            <a:r>
              <a:rPr lang="en-US" sz="1200" dirty="0"/>
              <a:t> </a:t>
            </a:r>
            <a:r>
              <a:rPr lang="en-US" sz="1200" u="sng" dirty="0">
                <a:hlinkClick r:id="rId2"/>
              </a:rPr>
              <a:t>804-938-0030</a:t>
            </a:r>
          </a:p>
          <a:p>
            <a:r>
              <a:rPr lang="en-US" sz="1200" dirty="0"/>
              <a:t> </a:t>
            </a:r>
            <a:r>
              <a:rPr lang="en-US" sz="1200" u="sng" dirty="0">
                <a:hlinkClick r:id="rId3"/>
              </a:rPr>
              <a:t>rob@ilumatech.com</a:t>
            </a:r>
          </a:p>
          <a:p>
            <a:endParaRPr lang="en-US" dirty="0"/>
          </a:p>
        </p:txBody>
      </p:sp>
      <p:sp>
        <p:nvSpPr>
          <p:cNvPr id="8" name="TextBox 7"/>
          <p:cNvSpPr txBox="1"/>
          <p:nvPr/>
        </p:nvSpPr>
        <p:spPr>
          <a:xfrm>
            <a:off x="1115616" y="1700808"/>
            <a:ext cx="3960440" cy="461665"/>
          </a:xfrm>
          <a:prstGeom prst="rect">
            <a:avLst/>
          </a:prstGeom>
          <a:noFill/>
        </p:spPr>
        <p:txBody>
          <a:bodyPr wrap="square" rtlCol="0">
            <a:spAutoFit/>
          </a:bodyPr>
          <a:lstStyle/>
          <a:p>
            <a:r>
              <a:rPr lang="en-US" sz="1200" b="1" dirty="0"/>
              <a:t>3D Printing 2014: A Survey of SmarTech’s Annual Market </a:t>
            </a:r>
            <a:r>
              <a:rPr lang="en-US" sz="1200" b="1" dirty="0" smtClean="0"/>
              <a:t>Findings</a:t>
            </a:r>
            <a:endParaRPr lang="en-US" sz="1200" b="1" dirty="0">
              <a:cs typeface="Verdana"/>
            </a:endParaRPr>
          </a:p>
        </p:txBody>
      </p:sp>
      <p:sp>
        <p:nvSpPr>
          <p:cNvPr id="9" name="TextBox 8"/>
          <p:cNvSpPr txBox="1"/>
          <p:nvPr/>
        </p:nvSpPr>
        <p:spPr>
          <a:xfrm>
            <a:off x="251520" y="908720"/>
            <a:ext cx="3186088" cy="553998"/>
          </a:xfrm>
          <a:prstGeom prst="rect">
            <a:avLst/>
          </a:prstGeom>
          <a:noFill/>
        </p:spPr>
        <p:txBody>
          <a:bodyPr wrap="none" rtlCol="0">
            <a:spAutoFit/>
          </a:bodyPr>
          <a:lstStyle/>
          <a:p>
            <a:r>
              <a:rPr lang="en-US" sz="1200" b="1" dirty="0" smtClean="0">
                <a:solidFill>
                  <a:srgbClr val="2A3644"/>
                </a:solidFill>
                <a:cs typeface="Verdana"/>
              </a:rPr>
              <a:t>Information in these slides is taken from:</a:t>
            </a:r>
          </a:p>
          <a:p>
            <a:endParaRPr lang="en-US" b="1" dirty="0"/>
          </a:p>
        </p:txBody>
      </p:sp>
      <p:pic>
        <p:nvPicPr>
          <p:cNvPr id="3" name="Picture 2" descr="Compendium Thumbnail P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340768"/>
            <a:ext cx="2095500" cy="2971800"/>
          </a:xfrm>
          <a:prstGeom prst="rect">
            <a:avLst/>
          </a:prstGeom>
        </p:spPr>
      </p:pic>
    </p:spTree>
    <p:extLst>
      <p:ext uri="{BB962C8B-B14F-4D97-AF65-F5344CB8AC3E}">
        <p14:creationId xmlns:p14="http://schemas.microsoft.com/office/powerpoint/2010/main" val="41573599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Contact Us</a:t>
            </a:r>
            <a:endParaRPr lang="tr-TR" dirty="0"/>
          </a:p>
        </p:txBody>
      </p:sp>
      <p:pic>
        <p:nvPicPr>
          <p:cNvPr id="4" name="Picture Placeholder 15" descr="shutterstock_63204283.jpg"/>
          <p:cNvPicPr>
            <a:picLocks noChangeAspect="1"/>
          </p:cNvPicPr>
          <p:nvPr/>
        </p:nvPicPr>
        <p:blipFill>
          <a:blip r:embed="rId2"/>
          <a:srcRect/>
          <a:stretch>
            <a:fillRect/>
          </a:stretch>
        </p:blipFill>
        <p:spPr>
          <a:xfrm>
            <a:off x="357158" y="2000250"/>
            <a:ext cx="4227153" cy="3000386"/>
          </a:xfrm>
          <a:prstGeom prst="rect">
            <a:avLst/>
          </a:prstGeom>
        </p:spPr>
      </p:pic>
      <p:sp>
        <p:nvSpPr>
          <p:cNvPr id="5" name="Rectangle 19"/>
          <p:cNvSpPr>
            <a:spLocks noChangeArrowheads="1"/>
          </p:cNvSpPr>
          <p:nvPr/>
        </p:nvSpPr>
        <p:spPr bwMode="auto">
          <a:xfrm>
            <a:off x="5143504" y="1961272"/>
            <a:ext cx="3643338" cy="3108543"/>
          </a:xfrm>
          <a:prstGeom prst="rect">
            <a:avLst/>
          </a:prstGeom>
          <a:noFill/>
          <a:ln w="9525">
            <a:noFill/>
            <a:miter lim="800000"/>
            <a:headEnd/>
            <a:tailEnd/>
          </a:ln>
        </p:spPr>
        <p:txBody>
          <a:bodyPr wrap="square">
            <a:spAutoFit/>
          </a:bodyPr>
          <a:lstStyle/>
          <a:p>
            <a:r>
              <a:rPr lang="it-IT" sz="1400" dirty="0" smtClean="0"/>
              <a:t>PO </a:t>
            </a:r>
            <a:r>
              <a:rPr lang="it-IT" sz="1400" dirty="0"/>
              <a:t>Box 4353 </a:t>
            </a:r>
            <a:endParaRPr lang="tr-TR" sz="1400" dirty="0" smtClean="0"/>
          </a:p>
          <a:p>
            <a:r>
              <a:rPr lang="it-IT" sz="1400" dirty="0" smtClean="0"/>
              <a:t>Charlottesville</a:t>
            </a:r>
            <a:r>
              <a:rPr lang="it-IT" sz="1400" dirty="0"/>
              <a:t>, VA </a:t>
            </a:r>
            <a:r>
              <a:rPr lang="it-IT" sz="1400" dirty="0" smtClean="0"/>
              <a:t>22905</a:t>
            </a:r>
            <a:endParaRPr lang="tr-TR" sz="1400" dirty="0" smtClean="0"/>
          </a:p>
          <a:p>
            <a:endParaRPr lang="tr-TR" sz="1400" dirty="0" smtClean="0"/>
          </a:p>
          <a:p>
            <a:r>
              <a:rPr lang="it-IT" sz="1400" dirty="0" smtClean="0"/>
              <a:t>434-872-9008</a:t>
            </a:r>
            <a:endParaRPr lang="tr-TR" sz="1400" dirty="0" smtClean="0"/>
          </a:p>
          <a:p>
            <a:endParaRPr lang="it-IT" sz="1400" dirty="0"/>
          </a:p>
          <a:p>
            <a:r>
              <a:rPr lang="it-IT" sz="1400" dirty="0" smtClean="0"/>
              <a:t>434-872-9014</a:t>
            </a:r>
            <a:endParaRPr lang="tr-TR" sz="1400" dirty="0" smtClean="0"/>
          </a:p>
          <a:p>
            <a:endParaRPr lang="it-IT" sz="1400" dirty="0"/>
          </a:p>
          <a:p>
            <a:r>
              <a:rPr lang="it-IT" sz="1400" dirty="0" smtClean="0">
                <a:hlinkClick r:id="rId3"/>
              </a:rPr>
              <a:t>info@smartechpublishing.com</a:t>
            </a:r>
            <a:endParaRPr lang="tr-TR" sz="1400" dirty="0" smtClean="0"/>
          </a:p>
          <a:p>
            <a:endParaRPr lang="tr-TR" sz="1400" dirty="0" smtClean="0"/>
          </a:p>
          <a:p>
            <a:r>
              <a:rPr lang="tr-TR" sz="1400" dirty="0" smtClean="0">
                <a:hlinkClick r:id="rId4"/>
              </a:rPr>
              <a:t>/SmarTechPublish</a:t>
            </a:r>
            <a:endParaRPr lang="tr-TR" sz="1400" dirty="0" smtClean="0"/>
          </a:p>
          <a:p>
            <a:endParaRPr lang="tr-TR" sz="1400" dirty="0" smtClean="0"/>
          </a:p>
          <a:p>
            <a:r>
              <a:rPr lang="tr-TR" sz="1400" dirty="0" smtClean="0">
                <a:hlinkClick r:id="rId5"/>
              </a:rPr>
              <a:t>/channel/UCMC4wGazw3rEgKr0mMyeAtA</a:t>
            </a:r>
            <a:endParaRPr lang="tr-TR" sz="1400" dirty="0" smtClean="0"/>
          </a:p>
          <a:p>
            <a:endParaRPr lang="tr-TR" sz="1400" dirty="0" smtClean="0">
              <a:hlinkClick r:id="rId6"/>
            </a:endParaRPr>
          </a:p>
          <a:p>
            <a:r>
              <a:rPr lang="tr-TR" sz="1400" dirty="0" smtClean="0">
                <a:hlinkClick r:id="rId6"/>
              </a:rPr>
              <a:t>/company/3016246</a:t>
            </a:r>
            <a:endParaRPr lang="it-IT" sz="1400" dirty="0"/>
          </a:p>
        </p:txBody>
      </p:sp>
      <p:pic>
        <p:nvPicPr>
          <p:cNvPr id="6" name="Picture 26" descr="thank you.png"/>
          <p:cNvPicPr>
            <a:picLocks noChangeAspect="1"/>
          </p:cNvPicPr>
          <p:nvPr/>
        </p:nvPicPr>
        <p:blipFill>
          <a:blip r:embed="rId7"/>
          <a:stretch>
            <a:fillRect/>
          </a:stretch>
        </p:blipFill>
        <p:spPr bwMode="auto">
          <a:xfrm>
            <a:off x="1872254" y="2977362"/>
            <a:ext cx="1196960" cy="1046162"/>
          </a:xfrm>
          <a:prstGeom prst="rect">
            <a:avLst/>
          </a:prstGeom>
          <a:noFill/>
          <a:ln w="9525">
            <a:noFill/>
            <a:miter lim="800000"/>
            <a:headEnd/>
            <a:tailEnd/>
          </a:ln>
        </p:spPr>
      </p:pic>
      <p:pic>
        <p:nvPicPr>
          <p:cNvPr id="9" name="Picture 30" descr="tw.png"/>
          <p:cNvPicPr>
            <a:picLocks noChangeAspect="1"/>
          </p:cNvPicPr>
          <p:nvPr/>
        </p:nvPicPr>
        <p:blipFill>
          <a:blip r:embed="rId8"/>
          <a:stretch>
            <a:fillRect/>
          </a:stretch>
        </p:blipFill>
        <p:spPr bwMode="auto">
          <a:xfrm>
            <a:off x="4857752" y="3468686"/>
            <a:ext cx="274320" cy="254000"/>
          </a:xfrm>
          <a:prstGeom prst="rect">
            <a:avLst/>
          </a:prstGeom>
          <a:noFill/>
          <a:ln w="9525">
            <a:noFill/>
            <a:miter lim="800000"/>
            <a:headEnd/>
            <a:tailEnd/>
          </a:ln>
        </p:spPr>
      </p:pic>
      <p:pic>
        <p:nvPicPr>
          <p:cNvPr id="10" name="Picture 31" descr="tw.png"/>
          <p:cNvPicPr>
            <a:picLocks noChangeAspect="1"/>
          </p:cNvPicPr>
          <p:nvPr/>
        </p:nvPicPr>
        <p:blipFill>
          <a:blip r:embed="rId9"/>
          <a:stretch>
            <a:fillRect/>
          </a:stretch>
        </p:blipFill>
        <p:spPr bwMode="auto">
          <a:xfrm>
            <a:off x="4857752" y="2611430"/>
            <a:ext cx="274320" cy="254000"/>
          </a:xfrm>
          <a:prstGeom prst="rect">
            <a:avLst/>
          </a:prstGeom>
          <a:noFill/>
          <a:ln w="9525">
            <a:noFill/>
            <a:miter lim="800000"/>
            <a:headEnd/>
            <a:tailEnd/>
          </a:ln>
        </p:spPr>
      </p:pic>
      <p:pic>
        <p:nvPicPr>
          <p:cNvPr id="11" name="Picture 32" descr="tw.png"/>
          <p:cNvPicPr>
            <a:picLocks noChangeAspect="1"/>
          </p:cNvPicPr>
          <p:nvPr/>
        </p:nvPicPr>
        <p:blipFill>
          <a:blip r:embed="rId10"/>
          <a:stretch>
            <a:fillRect/>
          </a:stretch>
        </p:blipFill>
        <p:spPr bwMode="auto">
          <a:xfrm>
            <a:off x="4857752" y="2000240"/>
            <a:ext cx="274320" cy="254000"/>
          </a:xfrm>
          <a:prstGeom prst="rect">
            <a:avLst/>
          </a:prstGeom>
          <a:noFill/>
          <a:ln w="9525">
            <a:noFill/>
            <a:miter lim="800000"/>
            <a:headEnd/>
            <a:tailEnd/>
          </a:ln>
        </p:spPr>
      </p:pic>
      <p:sp>
        <p:nvSpPr>
          <p:cNvPr id="13" name="Rectangle 12"/>
          <p:cNvSpPr/>
          <p:nvPr/>
        </p:nvSpPr>
        <p:spPr>
          <a:xfrm>
            <a:off x="285720" y="986837"/>
            <a:ext cx="8572560" cy="523220"/>
          </a:xfrm>
          <a:prstGeom prst="rect">
            <a:avLst/>
          </a:prstGeom>
        </p:spPr>
        <p:txBody>
          <a:bodyPr wrap="square">
            <a:spAutoFit/>
          </a:bodyPr>
          <a:lstStyle/>
          <a:p>
            <a:r>
              <a:rPr lang="en-US" sz="1400" dirty="0">
                <a:solidFill>
                  <a:schemeClr val="accent1"/>
                </a:solidFill>
              </a:rPr>
              <a:t>Please contact us during normal business hours of 8:30-5:30 East Coast time (US).  You can also fill out our contact form at any time and we will follow up with you promptly.  </a:t>
            </a:r>
            <a:endParaRPr lang="tr-TR" sz="1400" dirty="0">
              <a:solidFill>
                <a:schemeClr val="accent1"/>
              </a:solidFill>
            </a:endParaRPr>
          </a:p>
        </p:txBody>
      </p:sp>
      <p:pic>
        <p:nvPicPr>
          <p:cNvPr id="14" name="Picture 31" descr="tw.png"/>
          <p:cNvPicPr>
            <a:picLocks noChangeAspect="1"/>
          </p:cNvPicPr>
          <p:nvPr/>
        </p:nvPicPr>
        <p:blipFill>
          <a:blip r:embed="rId11"/>
          <a:stretch>
            <a:fillRect/>
          </a:stretch>
        </p:blipFill>
        <p:spPr bwMode="auto">
          <a:xfrm>
            <a:off x="4857752" y="3040058"/>
            <a:ext cx="274320" cy="253999"/>
          </a:xfrm>
          <a:prstGeom prst="rect">
            <a:avLst/>
          </a:prstGeom>
          <a:noFill/>
          <a:ln w="9525">
            <a:noFill/>
            <a:miter lim="800000"/>
            <a:headEnd/>
            <a:tailEnd/>
          </a:ln>
        </p:spPr>
      </p:pic>
      <p:pic>
        <p:nvPicPr>
          <p:cNvPr id="16" name="Picture 30" descr="tw.png"/>
          <p:cNvPicPr>
            <a:picLocks noChangeAspect="1"/>
          </p:cNvPicPr>
          <p:nvPr/>
        </p:nvPicPr>
        <p:blipFill>
          <a:blip r:embed="rId12"/>
          <a:stretch>
            <a:fillRect/>
          </a:stretch>
        </p:blipFill>
        <p:spPr bwMode="auto">
          <a:xfrm>
            <a:off x="4857752" y="3889381"/>
            <a:ext cx="274320" cy="253999"/>
          </a:xfrm>
          <a:prstGeom prst="rect">
            <a:avLst/>
          </a:prstGeom>
          <a:noFill/>
          <a:ln w="9525">
            <a:noFill/>
            <a:miter lim="800000"/>
            <a:headEnd/>
            <a:tailEnd/>
          </a:ln>
        </p:spPr>
      </p:pic>
      <p:pic>
        <p:nvPicPr>
          <p:cNvPr id="17" name="Picture 30" descr="tw.png"/>
          <p:cNvPicPr>
            <a:picLocks noChangeAspect="1"/>
          </p:cNvPicPr>
          <p:nvPr/>
        </p:nvPicPr>
        <p:blipFill>
          <a:blip r:embed="rId12"/>
          <a:stretch>
            <a:fillRect/>
          </a:stretch>
        </p:blipFill>
        <p:spPr bwMode="auto">
          <a:xfrm>
            <a:off x="4857752" y="4357694"/>
            <a:ext cx="274320" cy="253999"/>
          </a:xfrm>
          <a:prstGeom prst="rect">
            <a:avLst/>
          </a:prstGeom>
          <a:noFill/>
          <a:ln w="9525">
            <a:noFill/>
            <a:miter lim="800000"/>
            <a:headEnd/>
            <a:tailEnd/>
          </a:ln>
        </p:spPr>
      </p:pic>
      <p:pic>
        <p:nvPicPr>
          <p:cNvPr id="18" name="Picture 30" descr="tw.png"/>
          <p:cNvPicPr>
            <a:picLocks noChangeAspect="1"/>
          </p:cNvPicPr>
          <p:nvPr/>
        </p:nvPicPr>
        <p:blipFill>
          <a:blip r:embed="rId13"/>
          <a:stretch>
            <a:fillRect/>
          </a:stretch>
        </p:blipFill>
        <p:spPr bwMode="auto">
          <a:xfrm>
            <a:off x="4857752" y="4786322"/>
            <a:ext cx="274319" cy="253999"/>
          </a:xfrm>
          <a:prstGeom prst="rect">
            <a:avLst/>
          </a:prstGeom>
          <a:noFill/>
          <a:ln w="9525">
            <a:noFill/>
            <a:miter lim="800000"/>
            <a:headEnd/>
            <a:tailEnd/>
          </a:ln>
        </p:spPr>
      </p:pic>
      <p:sp>
        <p:nvSpPr>
          <p:cNvPr id="3" name="TextBox 2"/>
          <p:cNvSpPr txBox="1"/>
          <p:nvPr/>
        </p:nvSpPr>
        <p:spPr>
          <a:xfrm>
            <a:off x="395536" y="692696"/>
            <a:ext cx="2571212" cy="369332"/>
          </a:xfrm>
          <a:prstGeom prst="rect">
            <a:avLst/>
          </a:prstGeom>
          <a:noFill/>
        </p:spPr>
        <p:txBody>
          <a:bodyPr wrap="none" rtlCol="0">
            <a:spAutoFit/>
          </a:bodyPr>
          <a:lstStyle/>
          <a:p>
            <a:r>
              <a:rPr lang="en-US" dirty="0" smtClean="0"/>
              <a:t>Thank you for listening!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14" y="116632"/>
            <a:ext cx="4091346" cy="428604"/>
          </a:xfrm>
        </p:spPr>
        <p:txBody>
          <a:bodyPr/>
          <a:lstStyle/>
          <a:p>
            <a:r>
              <a:rPr lang="tr-TR" dirty="0" smtClean="0"/>
              <a:t>About </a:t>
            </a:r>
            <a:r>
              <a:rPr lang="tr-TR" dirty="0" smtClean="0"/>
              <a:t>Us (Cont.)</a:t>
            </a:r>
            <a:endParaRPr lang="tr-TR" dirty="0"/>
          </a:p>
        </p:txBody>
      </p:sp>
      <p:sp>
        <p:nvSpPr>
          <p:cNvPr id="3" name="Content Placeholder 2"/>
          <p:cNvSpPr>
            <a:spLocks noGrp="1"/>
          </p:cNvSpPr>
          <p:nvPr>
            <p:ph idx="1"/>
          </p:nvPr>
        </p:nvSpPr>
        <p:spPr>
          <a:xfrm>
            <a:off x="179512" y="980728"/>
            <a:ext cx="8572560" cy="3643338"/>
          </a:xfrm>
        </p:spPr>
        <p:txBody>
          <a:bodyPr>
            <a:normAutofit/>
          </a:bodyPr>
          <a:lstStyle/>
          <a:p>
            <a:pPr>
              <a:spcAft>
                <a:spcPts val="1200"/>
              </a:spcAft>
            </a:pPr>
            <a:r>
              <a:rPr lang="en-US" sz="1200" dirty="0">
                <a:cs typeface="Verdana"/>
              </a:rPr>
              <a:t>Our mission is to identify business opportunities in the areas of Additive Manufacturing (AM)/ 3D printing and other advanced manufacturing technologies</a:t>
            </a:r>
          </a:p>
          <a:p>
            <a:pPr>
              <a:spcAft>
                <a:spcPts val="1200"/>
              </a:spcAft>
            </a:pPr>
            <a:r>
              <a:rPr lang="en-US" sz="1200" dirty="0">
                <a:cs typeface="Verdana"/>
              </a:rPr>
              <a:t>We use a proven market analysis process with roots that stretches back 30 years in the telecommunications industry </a:t>
            </a:r>
          </a:p>
          <a:p>
            <a:pPr>
              <a:spcAft>
                <a:spcPts val="1200"/>
              </a:spcAft>
            </a:pPr>
            <a:r>
              <a:rPr lang="en-US" sz="1200" dirty="0">
                <a:cs typeface="Verdana"/>
              </a:rPr>
              <a:t>Our reports are focused on providing granular, comprehensive ten-year forecasts of revenue generation and market size for sectors of the AM industry. Our reports include forecasts of hardware, software, services, and materials, along with market size for potential applications</a:t>
            </a:r>
          </a:p>
          <a:p>
            <a:pPr>
              <a:spcAft>
                <a:spcPts val="1200"/>
              </a:spcAft>
            </a:pPr>
            <a:r>
              <a:rPr lang="en-US" sz="1200" dirty="0">
                <a:cs typeface="Verdana"/>
              </a:rPr>
              <a:t>Our reports are intended as key strategic inputs for all senior executives planning 3D Printing product/market strategies and for investors who are looking to take equity positions in 3D Printing firms</a:t>
            </a:r>
          </a:p>
          <a:p>
            <a:pPr>
              <a:spcAft>
                <a:spcPts val="1200"/>
              </a:spcAft>
            </a:pPr>
            <a:r>
              <a:rPr lang="en-US" sz="1200" dirty="0">
                <a:cs typeface="Verdana"/>
              </a:rPr>
              <a:t>SmarTech also offers customized consulting and due diligence analysis </a:t>
            </a:r>
          </a:p>
        </p:txBody>
      </p:sp>
    </p:spTree>
    <p:extLst>
      <p:ext uri="{BB962C8B-B14F-4D97-AF65-F5344CB8AC3E}">
        <p14:creationId xmlns:p14="http://schemas.microsoft.com/office/powerpoint/2010/main" val="6793060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IMG_9564.jpg"/>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799" t="9856" r="-799" b="21178"/>
          <a:stretch/>
        </p:blipFill>
        <p:spPr>
          <a:xfrm>
            <a:off x="1115616" y="1124744"/>
            <a:ext cx="2071688" cy="2143125"/>
          </a:xfrm>
        </p:spPr>
      </p:pic>
      <p:sp>
        <p:nvSpPr>
          <p:cNvPr id="2" name="Title 1"/>
          <p:cNvSpPr>
            <a:spLocks noGrp="1"/>
          </p:cNvSpPr>
          <p:nvPr>
            <p:ph type="title"/>
          </p:nvPr>
        </p:nvSpPr>
        <p:spPr>
          <a:xfrm>
            <a:off x="148544" y="120076"/>
            <a:ext cx="5143536" cy="428604"/>
          </a:xfrm>
        </p:spPr>
        <p:txBody>
          <a:bodyPr/>
          <a:lstStyle/>
          <a:p>
            <a:r>
              <a:rPr lang="tr-TR" dirty="0">
                <a:latin typeface="+mj-lt"/>
              </a:rPr>
              <a:t>Smartech Team</a:t>
            </a:r>
            <a:br>
              <a:rPr lang="tr-TR" dirty="0">
                <a:latin typeface="+mj-lt"/>
              </a:rPr>
            </a:br>
            <a:endParaRPr lang="tr-TR" dirty="0">
              <a:latin typeface="+mj-lt"/>
            </a:endParaRPr>
          </a:p>
        </p:txBody>
      </p:sp>
      <p:pic>
        <p:nvPicPr>
          <p:cNvPr id="11" name="Picture Placeholder 10" descr="ian7.jpg"/>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962" t="8491" r="1962" b="22543"/>
          <a:stretch/>
        </p:blipFill>
        <p:spPr>
          <a:xfrm>
            <a:off x="5580112" y="1124744"/>
            <a:ext cx="2071688" cy="2143125"/>
          </a:xfrm>
        </p:spPr>
      </p:pic>
      <p:sp>
        <p:nvSpPr>
          <p:cNvPr id="7" name="Rectangle 6"/>
          <p:cNvSpPr/>
          <p:nvPr/>
        </p:nvSpPr>
        <p:spPr>
          <a:xfrm>
            <a:off x="899592" y="3429000"/>
            <a:ext cx="2500330" cy="2246769"/>
          </a:xfrm>
          <a:prstGeom prst="rect">
            <a:avLst/>
          </a:prstGeom>
        </p:spPr>
        <p:txBody>
          <a:bodyPr wrap="square">
            <a:spAutoFit/>
          </a:bodyPr>
          <a:lstStyle/>
          <a:p>
            <a:pPr algn="ctr"/>
            <a:r>
              <a:rPr lang="en-US" sz="1400" b="1" dirty="0">
                <a:latin typeface="Open Sans Semibold" pitchFamily="34" charset="0"/>
                <a:ea typeface="Open Sans Semibold" pitchFamily="34" charset="0"/>
                <a:cs typeface="Open Sans Semibold" pitchFamily="34" charset="0"/>
              </a:rPr>
              <a:t>Lawrence </a:t>
            </a:r>
            <a:r>
              <a:rPr lang="en-US" sz="1400" b="1" dirty="0" smtClean="0">
                <a:latin typeface="Open Sans Semibold" pitchFamily="34" charset="0"/>
                <a:ea typeface="Open Sans Semibold" pitchFamily="34" charset="0"/>
                <a:cs typeface="Open Sans Semibold" pitchFamily="34" charset="0"/>
              </a:rPr>
              <a:t>Gasman</a:t>
            </a:r>
            <a:endParaRPr lang="tr-TR" sz="1400" b="1" dirty="0" smtClean="0">
              <a:latin typeface="Open Sans Semibold" pitchFamily="34" charset="0"/>
              <a:ea typeface="Open Sans Semibold" pitchFamily="34" charset="0"/>
              <a:cs typeface="Open Sans Semibold" pitchFamily="34" charset="0"/>
            </a:endParaRPr>
          </a:p>
          <a:p>
            <a:pPr algn="ctr"/>
            <a:endParaRPr lang="en-US" sz="1050" dirty="0"/>
          </a:p>
          <a:p>
            <a:pPr algn="ctr"/>
            <a:r>
              <a:rPr lang="en-US" sz="1050" dirty="0"/>
              <a:t>Lawrence Gasman is the founder of SmarTech Markets Publishing and is acknowledged worldwide as an expert on technology forecasting. </a:t>
            </a:r>
            <a:endParaRPr lang="tr-TR" sz="1050" dirty="0" smtClean="0"/>
          </a:p>
          <a:p>
            <a:pPr algn="ctr"/>
            <a:r>
              <a:rPr lang="en-US" sz="1050" dirty="0" smtClean="0"/>
              <a:t>He </a:t>
            </a:r>
            <a:r>
              <a:rPr lang="en-US" sz="1050" dirty="0"/>
              <a:t>has previously founded two other industry analyst firms and has also carried out a wide range of technology assessments in areas ranging from optical networking to advanced materials </a:t>
            </a:r>
            <a:r>
              <a:rPr lang="en-US" sz="1050" dirty="0" smtClean="0"/>
              <a:t>to</a:t>
            </a:r>
            <a:endParaRPr lang="tr-TR" sz="1050" dirty="0" smtClean="0"/>
          </a:p>
          <a:p>
            <a:pPr algn="ctr"/>
            <a:r>
              <a:rPr lang="en-US" sz="1050" dirty="0" smtClean="0"/>
              <a:t> </a:t>
            </a:r>
            <a:r>
              <a:rPr lang="en-US" sz="1050" dirty="0"/>
              <a:t>augmented reality.</a:t>
            </a:r>
          </a:p>
        </p:txBody>
      </p:sp>
      <p:sp>
        <p:nvSpPr>
          <p:cNvPr id="8" name="Rectangle 7"/>
          <p:cNvSpPr/>
          <p:nvPr/>
        </p:nvSpPr>
        <p:spPr>
          <a:xfrm>
            <a:off x="5436096" y="3429000"/>
            <a:ext cx="2500330" cy="2246769"/>
          </a:xfrm>
          <a:prstGeom prst="rect">
            <a:avLst/>
          </a:prstGeom>
        </p:spPr>
        <p:txBody>
          <a:bodyPr wrap="square">
            <a:spAutoFit/>
          </a:bodyPr>
          <a:lstStyle/>
          <a:p>
            <a:pPr algn="ctr"/>
            <a:r>
              <a:rPr lang="en-US" sz="1400" b="1" dirty="0"/>
              <a:t>Ian </a:t>
            </a:r>
            <a:r>
              <a:rPr lang="en-US" sz="1400" b="1" dirty="0" smtClean="0"/>
              <a:t>Forsyth</a:t>
            </a:r>
            <a:endParaRPr lang="tr-TR" sz="1400" b="1" dirty="0" smtClean="0"/>
          </a:p>
          <a:p>
            <a:pPr algn="ctr"/>
            <a:endParaRPr lang="tr-TR" sz="1050" dirty="0" smtClean="0"/>
          </a:p>
          <a:p>
            <a:pPr algn="ctr"/>
            <a:r>
              <a:rPr lang="en-US" sz="1050" dirty="0" smtClean="0"/>
              <a:t>Forsyth </a:t>
            </a:r>
            <a:r>
              <a:rPr lang="en-US" sz="1050" dirty="0"/>
              <a:t>is a Senior Business Analyst at SmarTech Markets Publishing, where his work covers the 3D printing, digital manufacturing and industrial automation sectors. Forsyth holds a Masters degree in Commerce from the University Of Virginia’s McIntire School of Commerce, where he specialized in strategy and </a:t>
            </a:r>
            <a:endParaRPr lang="tr-TR" sz="1050" dirty="0" smtClean="0"/>
          </a:p>
          <a:p>
            <a:pPr algn="ctr"/>
            <a:r>
              <a:rPr lang="en-US" sz="1050" dirty="0" smtClean="0"/>
              <a:t>financial </a:t>
            </a:r>
            <a:r>
              <a:rPr lang="en-US" sz="1050" dirty="0"/>
              <a:t>markets.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44" y="120076"/>
            <a:ext cx="5143536" cy="428604"/>
          </a:xfrm>
        </p:spPr>
        <p:txBody>
          <a:bodyPr/>
          <a:lstStyle/>
          <a:p>
            <a:r>
              <a:rPr lang="en-US" dirty="0">
                <a:solidFill>
                  <a:srgbClr val="FFFFFF"/>
                </a:solidFill>
                <a:latin typeface="+mj-lt"/>
                <a:cs typeface="Verdana"/>
              </a:rPr>
              <a:t>About The Report</a:t>
            </a:r>
          </a:p>
        </p:txBody>
      </p:sp>
      <p:sp>
        <p:nvSpPr>
          <p:cNvPr id="6" name="TextBox 5"/>
          <p:cNvSpPr txBox="1"/>
          <p:nvPr/>
        </p:nvSpPr>
        <p:spPr>
          <a:xfrm>
            <a:off x="558800" y="1079500"/>
            <a:ext cx="184666" cy="369332"/>
          </a:xfrm>
          <a:prstGeom prst="rect">
            <a:avLst/>
          </a:prstGeom>
          <a:noFill/>
        </p:spPr>
        <p:txBody>
          <a:bodyPr wrap="none" rtlCol="0">
            <a:spAutoFit/>
          </a:bodyPr>
          <a:lstStyle/>
          <a:p>
            <a:endParaRPr lang="en-US" dirty="0"/>
          </a:p>
        </p:txBody>
      </p:sp>
      <p:sp>
        <p:nvSpPr>
          <p:cNvPr id="7" name="TextBox 6"/>
          <p:cNvSpPr txBox="1"/>
          <p:nvPr/>
        </p:nvSpPr>
        <p:spPr>
          <a:xfrm>
            <a:off x="0" y="836712"/>
            <a:ext cx="8838482" cy="1938992"/>
          </a:xfrm>
          <a:prstGeom prst="rect">
            <a:avLst/>
          </a:prstGeom>
          <a:noFill/>
        </p:spPr>
        <p:txBody>
          <a:bodyPr wrap="square" rtlCol="0">
            <a:spAutoFit/>
          </a:bodyPr>
          <a:lstStyle/>
          <a:p>
            <a:pPr lvl="0"/>
            <a:endParaRPr lang="en-US" sz="1200" dirty="0" smtClean="0"/>
          </a:p>
          <a:p>
            <a:pPr lvl="0"/>
            <a:endParaRPr lang="en-US" sz="1200" dirty="0" smtClean="0"/>
          </a:p>
          <a:p>
            <a:pPr lvl="0"/>
            <a:endParaRPr lang="en-US" sz="1200" dirty="0"/>
          </a:p>
          <a:p>
            <a:pPr lvl="0"/>
            <a:endParaRPr lang="en-US" sz="1200" dirty="0"/>
          </a:p>
          <a:p>
            <a:pPr lvl="0"/>
            <a:endParaRPr lang="en-US" sz="1200" dirty="0"/>
          </a:p>
          <a:p>
            <a:pPr lvl="0"/>
            <a:endParaRPr lang="en-US" sz="1200" dirty="0"/>
          </a:p>
          <a:p>
            <a:pPr lvl="0"/>
            <a:endParaRPr lang="en-US" sz="1200" dirty="0"/>
          </a:p>
          <a:p>
            <a:pPr lvl="0"/>
            <a:endParaRPr lang="en-US" sz="1200" dirty="0" smtClean="0"/>
          </a:p>
          <a:p>
            <a:pPr lvl="0"/>
            <a:endParaRPr lang="en-US" sz="1200" dirty="0">
              <a:cs typeface="Verdana"/>
            </a:endParaRPr>
          </a:p>
          <a:p>
            <a:pPr lvl="0"/>
            <a:endParaRPr lang="en-US" sz="1200" dirty="0">
              <a:cs typeface="Verdana"/>
            </a:endParaRPr>
          </a:p>
        </p:txBody>
      </p:sp>
      <p:sp>
        <p:nvSpPr>
          <p:cNvPr id="5" name="Content Placeholder 2"/>
          <p:cNvSpPr txBox="1">
            <a:spLocks/>
          </p:cNvSpPr>
          <p:nvPr/>
        </p:nvSpPr>
        <p:spPr>
          <a:xfrm>
            <a:off x="251520" y="836712"/>
            <a:ext cx="8572560" cy="5040560"/>
          </a:xfrm>
          <a:prstGeom prst="rect">
            <a:avLst/>
          </a:prstGeom>
        </p:spPr>
        <p:txBody>
          <a:bodyPr>
            <a:normAutofit/>
          </a:bodyPr>
          <a:lstStyle>
            <a:lvl1pPr marL="342900" indent="-342900" algn="l" defTabSz="914400" rtl="0" eaLnBrk="1" latinLnBrk="0" hangingPunct="1">
              <a:spcBef>
                <a:spcPct val="20000"/>
              </a:spcBef>
              <a:buFontTx/>
              <a:buBlip>
                <a:blip r:embed="rId2"/>
              </a:buBlip>
              <a:defRPr sz="24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18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200" dirty="0"/>
              <a:t>In this report, SmarTech provides an insider perspective on the latest 3D printing opportunities in this dynamic market environment.  We pinpoint where the smart money will go in the 3D printing sector and how firms will be changing their business models and processes to profit from 3D printing. </a:t>
            </a:r>
            <a:endParaRPr lang="en-US" sz="1200" dirty="0" smtClean="0"/>
          </a:p>
          <a:p>
            <a:pPr lvl="0"/>
            <a:endParaRPr lang="en-US" sz="1200" dirty="0"/>
          </a:p>
          <a:p>
            <a:pPr lvl="0"/>
            <a:r>
              <a:rPr lang="en-US" sz="1200" dirty="0"/>
              <a:t>“3D Printing 2014: A Survey of SmarTech’s Annual Market Findings” begins with a thorough assessment of the 3D printing business climate in 2014, including an analysis of how things are changing in the materials space.  It also evaluates the product/market strategies of the leading 3D printer firms: the ones that SmarTech sees shaping the 3D printing industry going forward</a:t>
            </a:r>
            <a:r>
              <a:rPr lang="en-US" sz="1200" dirty="0" smtClean="0"/>
              <a:t>.</a:t>
            </a:r>
          </a:p>
          <a:p>
            <a:pPr lvl="0"/>
            <a:endParaRPr lang="en-US" sz="1200" dirty="0"/>
          </a:p>
          <a:p>
            <a:pPr lvl="0"/>
            <a:r>
              <a:rPr lang="en-US" sz="1200" dirty="0" smtClean="0"/>
              <a:t> </a:t>
            </a:r>
            <a:r>
              <a:rPr lang="en-US" sz="1200" dirty="0"/>
              <a:t>The report then continues with 10-year projections and market analysis for all the leading sectors in which 3D printing is being deployed.  Applications areas covered include:  medical, dental, aerospace, automotive, and personal/educational.  The reader of this report will find an application-by-application assessment of the opportunities for 3D printing including comprehensive and granular ten-year forecasts of hardware, software, and services</a:t>
            </a:r>
            <a:r>
              <a:rPr lang="en-US" sz="1200" dirty="0" smtClean="0"/>
              <a:t>.</a:t>
            </a:r>
            <a:endParaRPr lang="en-US" sz="1200" dirty="0"/>
          </a:p>
          <a:p>
            <a:pPr lvl="0"/>
            <a:endParaRPr lang="en-US" sz="1200" dirty="0"/>
          </a:p>
          <a:p>
            <a:pPr lvl="0"/>
            <a:r>
              <a:rPr lang="en-US" sz="1200" dirty="0"/>
              <a:t>SmarTech is the only firm completely dedicated to industry analysis in the 3D printing sector.  As such, we have a unique understanding of new revenue generation, technology status, and strategic impact across the whole 3D printing sector. </a:t>
            </a:r>
            <a:endParaRPr lang="en-US" sz="1200" dirty="0" smtClean="0"/>
          </a:p>
          <a:p>
            <a:pPr lvl="0"/>
            <a:endParaRPr lang="en-US" sz="1200" dirty="0"/>
          </a:p>
          <a:p>
            <a:pPr lvl="0"/>
            <a:r>
              <a:rPr lang="en-US" sz="1200" dirty="0" smtClean="0"/>
              <a:t>“</a:t>
            </a:r>
            <a:r>
              <a:rPr lang="en-US" sz="1200" dirty="0"/>
              <a:t>3D Printing 2014: A Survey of SmarTech’s Annual Market Findings” is designed for all forward thinking and innovative marketing, business development, and financial executives who need to understand where future business opportunities are headed.  The objective of this report is to provide essential input to senior executives making marketing, business development, and investment decisions in the rapidly evolving 3D printing business. </a:t>
            </a:r>
            <a:endParaRPr lang="en-US" sz="1200" dirty="0"/>
          </a:p>
        </p:txBody>
      </p:sp>
    </p:spTree>
    <p:extLst>
      <p:ext uri="{BB962C8B-B14F-4D97-AF65-F5344CB8AC3E}">
        <p14:creationId xmlns:p14="http://schemas.microsoft.com/office/powerpoint/2010/main" val="21834432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44" y="116632"/>
            <a:ext cx="5143536" cy="428604"/>
          </a:xfrm>
        </p:spPr>
        <p:txBody>
          <a:bodyPr/>
          <a:lstStyle/>
          <a:p>
            <a:r>
              <a:rPr lang="en-US" dirty="0">
                <a:solidFill>
                  <a:srgbClr val="FFFFFF"/>
                </a:solidFill>
                <a:latin typeface="+mj-lt"/>
                <a:cs typeface="Verdana"/>
              </a:rPr>
              <a:t>Related Reports</a:t>
            </a:r>
            <a:br>
              <a:rPr lang="en-US" dirty="0">
                <a:solidFill>
                  <a:srgbClr val="FFFFFF"/>
                </a:solidFill>
                <a:latin typeface="+mj-lt"/>
                <a:cs typeface="Verdana"/>
              </a:rPr>
            </a:br>
            <a:endParaRPr lang="en-US" dirty="0">
              <a:solidFill>
                <a:srgbClr val="FFFFFF"/>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403255754"/>
              </p:ext>
            </p:extLst>
          </p:nvPr>
        </p:nvGraphicFramePr>
        <p:xfrm>
          <a:off x="323529" y="980728"/>
          <a:ext cx="8640960" cy="2852889"/>
        </p:xfrm>
        <a:graphic>
          <a:graphicData uri="http://schemas.openxmlformats.org/drawingml/2006/table">
            <a:tbl>
              <a:tblPr>
                <a:tableStyleId>{5C22544A-7EE6-4342-B048-85BDC9FD1C3A}</a:tableStyleId>
              </a:tblPr>
              <a:tblGrid>
                <a:gridCol w="5994272"/>
                <a:gridCol w="2646688"/>
              </a:tblGrid>
              <a:tr h="692649">
                <a:tc>
                  <a:txBody>
                    <a:bodyPr/>
                    <a:lstStyle/>
                    <a:p>
                      <a:r>
                        <a:rPr lang="en-US" sz="1200" kern="1200" dirty="0" smtClean="0">
                          <a:solidFill>
                            <a:schemeClr val="dk1"/>
                          </a:solidFill>
                          <a:latin typeface="+mn-lt"/>
                          <a:ea typeface="+mn-ea"/>
                          <a:cs typeface="+mn-cs"/>
                        </a:rPr>
                        <a:t>Additive Manufacturing Opportunities in the Aerospace Industry:  A Ten-Year Forecast </a:t>
                      </a:r>
                      <a:endParaRPr lang="en-US" sz="1200" b="0" i="0" dirty="0">
                        <a:solidFill>
                          <a:schemeClr val="tx1"/>
                        </a:solidFill>
                        <a:latin typeface="+mn-lt"/>
                        <a:cs typeface="Verdana"/>
                      </a:endParaRPr>
                    </a:p>
                  </a:txBody>
                  <a:tcPr>
                    <a:noFill/>
                  </a:tcPr>
                </a:tc>
                <a:tc>
                  <a:txBody>
                    <a:bodyPr/>
                    <a:lstStyle/>
                    <a:p>
                      <a:r>
                        <a:rPr lang="en-US" sz="1200" b="0" i="0" dirty="0" smtClean="0">
                          <a:solidFill>
                            <a:schemeClr val="tx1"/>
                          </a:solidFill>
                          <a:latin typeface="+mn-lt"/>
                          <a:cs typeface="Verdana"/>
                        </a:rPr>
                        <a:t>Published February 2014</a:t>
                      </a:r>
                      <a:endParaRPr lang="en-US" sz="1200" b="0" i="0" dirty="0">
                        <a:solidFill>
                          <a:schemeClr val="tx1"/>
                        </a:solidFill>
                        <a:latin typeface="+mn-lt"/>
                        <a:cs typeface="Verdana"/>
                      </a:endParaRPr>
                    </a:p>
                  </a:txBody>
                  <a:tcPr>
                    <a:noFill/>
                  </a:tcPr>
                </a:tc>
              </a:tr>
              <a:tr h="6926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latin typeface="+mn-lt"/>
                          <a:cs typeface="Verdana"/>
                        </a:rPr>
                        <a:t>3D Printing in Medical And Dental Markets:</a:t>
                      </a:r>
                      <a:r>
                        <a:rPr lang="en-US" sz="1200" b="0" i="0" baseline="0" dirty="0" smtClean="0">
                          <a:solidFill>
                            <a:schemeClr val="tx1"/>
                          </a:solidFill>
                          <a:latin typeface="+mn-lt"/>
                          <a:cs typeface="Verdana"/>
                        </a:rPr>
                        <a:t> An Opportunity Analysis and Ten-Year Forecast </a:t>
                      </a:r>
                      <a:r>
                        <a:rPr lang="en-US" sz="1200" b="0" i="0" dirty="0" smtClean="0">
                          <a:solidFill>
                            <a:schemeClr val="tx1"/>
                          </a:solidFill>
                          <a:latin typeface="+mn-lt"/>
                          <a:cs typeface="Verdana"/>
                        </a:rPr>
                        <a:t>:</a:t>
                      </a:r>
                      <a:r>
                        <a:rPr lang="en-US" sz="1200" b="0" i="0" baseline="0" dirty="0" smtClean="0">
                          <a:solidFill>
                            <a:schemeClr val="tx1"/>
                          </a:solidFill>
                          <a:latin typeface="+mn-lt"/>
                          <a:cs typeface="Verdana"/>
                        </a:rPr>
                        <a:t> 2014-2023</a:t>
                      </a:r>
                      <a:endParaRPr lang="en-US" sz="1200" b="0" i="0" dirty="0" smtClean="0">
                        <a:solidFill>
                          <a:schemeClr val="tx1"/>
                        </a:solidFill>
                        <a:latin typeface="+mn-lt"/>
                        <a:cs typeface="Verdana"/>
                      </a:endParaRPr>
                    </a:p>
                    <a:p>
                      <a:r>
                        <a:rPr lang="en-US" sz="1200" b="0" i="0" baseline="0" dirty="0" smtClean="0">
                          <a:solidFill>
                            <a:schemeClr val="tx1"/>
                          </a:solidFill>
                          <a:latin typeface="+mn-lt"/>
                          <a:cs typeface="Verdana"/>
                        </a:rPr>
                        <a:t> </a:t>
                      </a:r>
                      <a:endParaRPr lang="en-US" sz="1200" b="0" i="0" dirty="0">
                        <a:solidFill>
                          <a:schemeClr val="tx1"/>
                        </a:solidFill>
                        <a:latin typeface="+mn-lt"/>
                        <a:cs typeface="Verdana"/>
                      </a:endParaRPr>
                    </a:p>
                  </a:txBody>
                  <a:tcPr>
                    <a:noFill/>
                  </a:tcPr>
                </a:tc>
                <a:tc>
                  <a:txBody>
                    <a:bodyPr/>
                    <a:lstStyle/>
                    <a:p>
                      <a:r>
                        <a:rPr lang="en-US" sz="1200" b="0" i="0" dirty="0" smtClean="0">
                          <a:solidFill>
                            <a:schemeClr val="tx1"/>
                          </a:solidFill>
                          <a:latin typeface="+mn-lt"/>
                          <a:cs typeface="Verdana"/>
                        </a:rPr>
                        <a:t>Published December 2013</a:t>
                      </a:r>
                      <a:endParaRPr lang="en-US" sz="1200" b="0" i="0" dirty="0">
                        <a:solidFill>
                          <a:schemeClr val="tx1"/>
                        </a:solidFill>
                        <a:latin typeface="+mn-lt"/>
                        <a:cs typeface="Verdana"/>
                      </a:endParaRPr>
                    </a:p>
                  </a:txBody>
                  <a:tcPr>
                    <a:noFill/>
                  </a:tcPr>
                </a:tc>
              </a:tr>
              <a:tr h="692649">
                <a:tc>
                  <a:txBody>
                    <a:bodyPr/>
                    <a:lstStyle/>
                    <a:p>
                      <a:r>
                        <a:rPr lang="en-US" sz="1200" b="0" i="0" dirty="0" smtClean="0">
                          <a:solidFill>
                            <a:schemeClr val="tx1"/>
                          </a:solidFill>
                          <a:latin typeface="+mn-lt"/>
                          <a:cs typeface="Verdana"/>
                        </a:rPr>
                        <a:t>Markets For 3D Printing Materials:</a:t>
                      </a:r>
                      <a:r>
                        <a:rPr lang="en-US" sz="1200" b="0" i="0" baseline="0" dirty="0" smtClean="0">
                          <a:solidFill>
                            <a:schemeClr val="tx1"/>
                          </a:solidFill>
                          <a:latin typeface="+mn-lt"/>
                          <a:cs typeface="Verdana"/>
                        </a:rPr>
                        <a:t> 2013 - 2022</a:t>
                      </a:r>
                      <a:endParaRPr lang="en-US" sz="1200" b="0" i="0" dirty="0">
                        <a:solidFill>
                          <a:schemeClr val="tx1"/>
                        </a:solidFill>
                        <a:latin typeface="+mn-lt"/>
                        <a:cs typeface="Verdana"/>
                      </a:endParaRPr>
                    </a:p>
                  </a:txBody>
                  <a:tcPr>
                    <a:noFill/>
                  </a:tcPr>
                </a:tc>
                <a:tc>
                  <a:txBody>
                    <a:bodyPr/>
                    <a:lstStyle/>
                    <a:p>
                      <a:r>
                        <a:rPr lang="en-US" sz="1200" b="0" i="0" dirty="0" smtClean="0">
                          <a:solidFill>
                            <a:schemeClr val="tx1"/>
                          </a:solidFill>
                          <a:latin typeface="+mn-lt"/>
                          <a:cs typeface="Verdana"/>
                        </a:rPr>
                        <a:t>Published September 2013</a:t>
                      </a:r>
                      <a:endParaRPr lang="en-US" sz="1200" b="0" i="0" dirty="0">
                        <a:solidFill>
                          <a:schemeClr val="tx1"/>
                        </a:solidFill>
                        <a:latin typeface="+mn-lt"/>
                        <a:cs typeface="Verdana"/>
                      </a:endParaRPr>
                    </a:p>
                  </a:txBody>
                  <a:tcPr>
                    <a:noFill/>
                  </a:tcPr>
                </a:tc>
              </a:tr>
              <a:tr h="774942">
                <a:tc>
                  <a:txBody>
                    <a:bodyPr/>
                    <a:lstStyle/>
                    <a:p>
                      <a:r>
                        <a:rPr lang="en-US" sz="1200" b="0" i="0" dirty="0" smtClean="0">
                          <a:solidFill>
                            <a:schemeClr val="tx1"/>
                          </a:solidFill>
                          <a:latin typeface="+mn-lt"/>
                          <a:cs typeface="Verdana"/>
                        </a:rPr>
                        <a:t>Personal 3D Printers: Market</a:t>
                      </a:r>
                      <a:r>
                        <a:rPr lang="en-US" sz="1200" b="0" i="0" baseline="0" dirty="0" smtClean="0">
                          <a:solidFill>
                            <a:schemeClr val="tx1"/>
                          </a:solidFill>
                          <a:latin typeface="+mn-lt"/>
                          <a:cs typeface="Verdana"/>
                        </a:rPr>
                        <a:t> Forecasts and Market Share Analysis: 2013 - 2022</a:t>
                      </a:r>
                      <a:endParaRPr lang="en-US" sz="1200" b="0" i="0" dirty="0">
                        <a:solidFill>
                          <a:schemeClr val="tx1"/>
                        </a:solidFill>
                        <a:latin typeface="+mn-lt"/>
                        <a:cs typeface="Verdana"/>
                      </a:endParaRPr>
                    </a:p>
                  </a:txBody>
                  <a:tcPr>
                    <a:noFill/>
                  </a:tcPr>
                </a:tc>
                <a:tc>
                  <a:txBody>
                    <a:bodyPr/>
                    <a:lstStyle/>
                    <a:p>
                      <a:r>
                        <a:rPr lang="en-US" sz="1200" b="0" i="0" dirty="0" smtClean="0">
                          <a:solidFill>
                            <a:schemeClr val="tx1"/>
                          </a:solidFill>
                          <a:latin typeface="+mn-lt"/>
                          <a:cs typeface="Verdana"/>
                        </a:rPr>
                        <a:t>Published August 2013</a:t>
                      </a:r>
                      <a:endParaRPr lang="en-US" sz="1200" b="0" i="0" dirty="0">
                        <a:solidFill>
                          <a:schemeClr val="tx1"/>
                        </a:solidFill>
                        <a:latin typeface="+mn-lt"/>
                        <a:cs typeface="Verdana"/>
                      </a:endParaRPr>
                    </a:p>
                  </a:txBody>
                  <a:tcPr>
                    <a:noFill/>
                  </a:tcPr>
                </a:tc>
              </a:tr>
            </a:tbl>
          </a:graphicData>
        </a:graphic>
      </p:graphicFrame>
    </p:spTree>
    <p:extLst>
      <p:ext uri="{BB962C8B-B14F-4D97-AF65-F5344CB8AC3E}">
        <p14:creationId xmlns:p14="http://schemas.microsoft.com/office/powerpoint/2010/main" val="30967504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134" y="116632"/>
            <a:ext cx="6375082" cy="428604"/>
          </a:xfrm>
        </p:spPr>
        <p:txBody>
          <a:bodyPr/>
          <a:lstStyle/>
          <a:p>
            <a:r>
              <a:rPr lang="en-US" dirty="0">
                <a:solidFill>
                  <a:srgbClr val="FFFFFF"/>
                </a:solidFill>
                <a:latin typeface="+mj-lt"/>
                <a:cs typeface="Verdana"/>
              </a:rPr>
              <a:t>A Note On Forecasting Methodology</a:t>
            </a:r>
            <a:r>
              <a:rPr lang="en-US" b="1" dirty="0">
                <a:solidFill>
                  <a:srgbClr val="7F7F7F"/>
                </a:solidFill>
                <a:latin typeface="Verdana"/>
                <a:cs typeface="Verdana"/>
              </a:rPr>
              <a:t/>
            </a:r>
            <a:br>
              <a:rPr lang="en-US" b="1" dirty="0">
                <a:solidFill>
                  <a:srgbClr val="7F7F7F"/>
                </a:solidFill>
                <a:latin typeface="Verdana"/>
                <a:cs typeface="Verdana"/>
              </a:rPr>
            </a:br>
            <a:endParaRPr lang="en-US" dirty="0"/>
          </a:p>
        </p:txBody>
      </p:sp>
      <p:sp>
        <p:nvSpPr>
          <p:cNvPr id="6" name="Rectangle 5"/>
          <p:cNvSpPr/>
          <p:nvPr/>
        </p:nvSpPr>
        <p:spPr>
          <a:xfrm>
            <a:off x="251520" y="908720"/>
            <a:ext cx="8208912" cy="3416319"/>
          </a:xfrm>
          <a:prstGeom prst="rect">
            <a:avLst/>
          </a:prstGeom>
        </p:spPr>
        <p:txBody>
          <a:bodyPr wrap="square">
            <a:spAutoFit/>
          </a:bodyPr>
          <a:lstStyle/>
          <a:p>
            <a:r>
              <a:rPr lang="en-US" sz="1200" dirty="0" smtClean="0">
                <a:cs typeface="Verdana"/>
              </a:rPr>
              <a:t>The forecasts generated for this report are the first of their kind: they are the most comprehensive, detailed market forecasts available anywhere. </a:t>
            </a:r>
          </a:p>
          <a:p>
            <a:endParaRPr lang="en-US" sz="1200" dirty="0">
              <a:cs typeface="Verdana"/>
            </a:endParaRPr>
          </a:p>
          <a:p>
            <a:r>
              <a:rPr lang="en-US" sz="1200" dirty="0" smtClean="0">
                <a:cs typeface="Verdana"/>
              </a:rPr>
              <a:t>The forecasts approach the 3DP industry at a granular scale, looking at each and every company current manufacturing 3DP equipment. </a:t>
            </a:r>
          </a:p>
          <a:p>
            <a:endParaRPr lang="en-US" sz="1200" dirty="0">
              <a:cs typeface="Verdana"/>
            </a:endParaRPr>
          </a:p>
          <a:p>
            <a:r>
              <a:rPr lang="en-US" sz="1200" dirty="0" smtClean="0">
                <a:cs typeface="Verdana"/>
              </a:rPr>
              <a:t>Additional information gathered from publically available financial statements, as well as over forty industry interviews were used to fill out the forecast. </a:t>
            </a:r>
          </a:p>
          <a:p>
            <a:endParaRPr lang="en-US" sz="1200" dirty="0">
              <a:cs typeface="Verdana"/>
            </a:endParaRPr>
          </a:p>
          <a:p>
            <a:r>
              <a:rPr lang="en-US" sz="1200" dirty="0" smtClean="0">
                <a:cs typeface="Verdana"/>
              </a:rPr>
              <a:t>Companies were grouped by similar organization, business processes, size, products, services, and management. We then were able to make assumptions on private companies based off on information that was available on public competitors. </a:t>
            </a:r>
          </a:p>
          <a:p>
            <a:endParaRPr lang="en-US" sz="1200" dirty="0">
              <a:cs typeface="Verdana"/>
            </a:endParaRPr>
          </a:p>
          <a:p>
            <a:r>
              <a:rPr lang="en-US" sz="1200" dirty="0" smtClean="0">
                <a:cs typeface="Verdana"/>
              </a:rPr>
              <a:t>Finally, we were able to create a three scenario analysis to project growth rates. We looked at both best case and worst case scenarios, as well as a conservation, middle of the road scenario. Ultimately, the conservative middle case is what was included in the report and comprise the forecasts that will be presented in this webinar. </a:t>
            </a:r>
          </a:p>
          <a:p>
            <a:endParaRPr lang="en-US" sz="1200" dirty="0">
              <a:cs typeface="Verdana"/>
            </a:endParaRPr>
          </a:p>
          <a:p>
            <a:endParaRPr lang="en-US" sz="1200" dirty="0">
              <a:cs typeface="Verdana"/>
            </a:endParaRPr>
          </a:p>
        </p:txBody>
      </p:sp>
    </p:spTree>
    <p:extLst>
      <p:ext uri="{BB962C8B-B14F-4D97-AF65-F5344CB8AC3E}">
        <p14:creationId xmlns:p14="http://schemas.microsoft.com/office/powerpoint/2010/main" val="26094786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134" y="116632"/>
            <a:ext cx="6375082" cy="428604"/>
          </a:xfrm>
        </p:spPr>
        <p:txBody>
          <a:bodyPr/>
          <a:lstStyle/>
          <a:p>
            <a:r>
              <a:rPr lang="en-US" dirty="0">
                <a:solidFill>
                  <a:srgbClr val="FFFFFF"/>
                </a:solidFill>
                <a:latin typeface="+mj-lt"/>
                <a:cs typeface="Verdana"/>
              </a:rPr>
              <a:t>A Note On Forecasting </a:t>
            </a:r>
            <a:r>
              <a:rPr lang="en-US" dirty="0" smtClean="0">
                <a:solidFill>
                  <a:srgbClr val="FFFFFF"/>
                </a:solidFill>
                <a:latin typeface="+mj-lt"/>
                <a:cs typeface="Verdana"/>
              </a:rPr>
              <a:t>Methodology (cont.)</a:t>
            </a:r>
            <a:r>
              <a:rPr lang="en-US" b="1" dirty="0">
                <a:solidFill>
                  <a:srgbClr val="7F7F7F"/>
                </a:solidFill>
                <a:latin typeface="Verdana"/>
                <a:cs typeface="Verdana"/>
              </a:rPr>
              <a:t/>
            </a:r>
            <a:br>
              <a:rPr lang="en-US" b="1" dirty="0">
                <a:solidFill>
                  <a:srgbClr val="7F7F7F"/>
                </a:solidFill>
                <a:latin typeface="Verdana"/>
                <a:cs typeface="Verdana"/>
              </a:rPr>
            </a:br>
            <a:endParaRPr lang="en-US" dirty="0"/>
          </a:p>
        </p:txBody>
      </p:sp>
      <p:sp>
        <p:nvSpPr>
          <p:cNvPr id="6" name="Rectangle 5"/>
          <p:cNvSpPr/>
          <p:nvPr/>
        </p:nvSpPr>
        <p:spPr>
          <a:xfrm>
            <a:off x="251520" y="908720"/>
            <a:ext cx="8208912" cy="2677656"/>
          </a:xfrm>
          <a:prstGeom prst="rect">
            <a:avLst/>
          </a:prstGeom>
        </p:spPr>
        <p:txBody>
          <a:bodyPr wrap="square">
            <a:spAutoFit/>
          </a:bodyPr>
          <a:lstStyle/>
          <a:p>
            <a:r>
              <a:rPr lang="en-US" sz="1200" dirty="0" smtClean="0">
                <a:cs typeface="Verdana"/>
              </a:rPr>
              <a:t>The fruits of these labors are a confidence that our customers can use these forecasts to reliably analyze new opportunities.</a:t>
            </a:r>
          </a:p>
          <a:p>
            <a:endParaRPr lang="en-US" sz="1200" dirty="0">
              <a:cs typeface="Verdana"/>
            </a:endParaRPr>
          </a:p>
          <a:p>
            <a:endParaRPr lang="en-US" sz="1200" dirty="0">
              <a:cs typeface="Verdana"/>
            </a:endParaRPr>
          </a:p>
          <a:p>
            <a:r>
              <a:rPr lang="en-US" sz="1200" dirty="0" smtClean="0">
                <a:cs typeface="Verdana"/>
              </a:rPr>
              <a:t>Summary market forecasts for the 3DP industry are broken out by product type and industry vertical. Summary market forecasts are broken out by equipment, materials, services, and software. Additionally, these market numbers are also broken into aerospace, medical, dental, auto, and personal/education verticals, as well as an “Other” category. </a:t>
            </a:r>
          </a:p>
          <a:p>
            <a:endParaRPr lang="en-US" sz="1200" dirty="0">
              <a:cs typeface="Verdana"/>
            </a:endParaRPr>
          </a:p>
          <a:p>
            <a:endParaRPr lang="en-US" sz="1200" dirty="0" smtClean="0">
              <a:cs typeface="Verdana"/>
            </a:endParaRPr>
          </a:p>
          <a:p>
            <a:r>
              <a:rPr lang="en-US" sz="1200" dirty="0" smtClean="0">
                <a:cs typeface="Verdana"/>
              </a:rPr>
              <a:t>Within each industry vertical, the market is broken out by equipment, materials, services, and software. In addition, our forecasts provide printer unit volumes expected to ship by year for each vertical. Printer unit volumes are broken out by metal printers, </a:t>
            </a:r>
            <a:r>
              <a:rPr lang="en-US" sz="1200" dirty="0" smtClean="0">
                <a:cs typeface="Verdana"/>
              </a:rPr>
              <a:t>plastic </a:t>
            </a:r>
            <a:r>
              <a:rPr lang="en-US" sz="1200" dirty="0" smtClean="0">
                <a:cs typeface="Verdana"/>
              </a:rPr>
              <a:t>laser sinter printers, large format binder jetting printers, SL/SLA printers, FDM printers, and professional binder printers. </a:t>
            </a:r>
          </a:p>
          <a:p>
            <a:endParaRPr lang="en-US" sz="1200" dirty="0">
              <a:cs typeface="Verdana"/>
            </a:endParaRPr>
          </a:p>
        </p:txBody>
      </p:sp>
    </p:spTree>
    <p:extLst>
      <p:ext uri="{BB962C8B-B14F-4D97-AF65-F5344CB8AC3E}">
        <p14:creationId xmlns:p14="http://schemas.microsoft.com/office/powerpoint/2010/main" val="8358086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Roadmap For This Webinar</a:t>
            </a:r>
            <a:endParaRPr lang="en-US" dirty="0"/>
          </a:p>
        </p:txBody>
      </p:sp>
      <p:sp>
        <p:nvSpPr>
          <p:cNvPr id="9" name="Content Placeholder 2"/>
          <p:cNvSpPr txBox="1">
            <a:spLocks/>
          </p:cNvSpPr>
          <p:nvPr/>
        </p:nvSpPr>
        <p:spPr>
          <a:xfrm>
            <a:off x="251520" y="836712"/>
            <a:ext cx="8572560" cy="5040560"/>
          </a:xfrm>
          <a:prstGeom prst="rect">
            <a:avLst/>
          </a:prstGeom>
        </p:spPr>
        <p:txBody>
          <a:bodyPr>
            <a:normAutofit fontScale="85000" lnSpcReduction="20000"/>
          </a:bodyPr>
          <a:lstStyle>
            <a:lvl1pPr marL="342900" indent="-342900" algn="l" defTabSz="914400" rtl="0" eaLnBrk="1" latinLnBrk="0" hangingPunct="1">
              <a:spcBef>
                <a:spcPct val="20000"/>
              </a:spcBef>
              <a:buFontTx/>
              <a:buBlip>
                <a:blip r:embed="rId2"/>
              </a:buBlip>
              <a:defRPr sz="24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18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b="1" dirty="0" smtClean="0"/>
          </a:p>
          <a:p>
            <a:r>
              <a:rPr lang="en-US" sz="1800" b="1" dirty="0" smtClean="0"/>
              <a:t>Four </a:t>
            </a:r>
            <a:r>
              <a:rPr lang="en-US" sz="1800" b="1" dirty="0"/>
              <a:t>Biggest Themes In The 3DP In 2014</a:t>
            </a:r>
          </a:p>
          <a:p>
            <a:pPr marL="0" indent="0">
              <a:buNone/>
            </a:pPr>
            <a:endParaRPr lang="en-US" sz="1800" dirty="0"/>
          </a:p>
          <a:p>
            <a:r>
              <a:rPr lang="en-US" sz="1800" dirty="0"/>
              <a:t>Four Key Take-Away’s  From Our Market Forecasts</a:t>
            </a:r>
          </a:p>
          <a:p>
            <a:endParaRPr lang="en-US" sz="1800" dirty="0"/>
          </a:p>
          <a:p>
            <a:r>
              <a:rPr lang="en-US" sz="1800" dirty="0" smtClean="0"/>
              <a:t>Overview of Primary 3DP Markets and Applications:</a:t>
            </a:r>
          </a:p>
          <a:p>
            <a:endParaRPr lang="en-US" sz="1800" dirty="0" smtClean="0"/>
          </a:p>
          <a:p>
            <a:endParaRPr lang="en-US" sz="1800" dirty="0" smtClean="0"/>
          </a:p>
          <a:p>
            <a:r>
              <a:rPr lang="en-US" sz="1800" dirty="0" smtClean="0"/>
              <a:t>Aerospace</a:t>
            </a:r>
          </a:p>
          <a:p>
            <a:endParaRPr lang="en-US" sz="1800" dirty="0" smtClean="0"/>
          </a:p>
          <a:p>
            <a:r>
              <a:rPr lang="en-US" sz="1800" dirty="0" smtClean="0"/>
              <a:t>Medical</a:t>
            </a:r>
            <a:endParaRPr lang="en-US" sz="1800" dirty="0"/>
          </a:p>
          <a:p>
            <a:endParaRPr lang="en-US" sz="1800" dirty="0" smtClean="0"/>
          </a:p>
          <a:p>
            <a:r>
              <a:rPr lang="en-US" sz="1800" dirty="0" smtClean="0"/>
              <a:t>Dental</a:t>
            </a:r>
            <a:endParaRPr lang="en-US" sz="1800" dirty="0"/>
          </a:p>
          <a:p>
            <a:endParaRPr lang="en-US" sz="1800" dirty="0" smtClean="0"/>
          </a:p>
          <a:p>
            <a:r>
              <a:rPr lang="en-US" sz="1800" dirty="0" smtClean="0"/>
              <a:t>Automotive</a:t>
            </a:r>
            <a:endParaRPr lang="en-US" sz="1800" dirty="0"/>
          </a:p>
          <a:p>
            <a:endParaRPr lang="en-US" sz="1800" dirty="0" smtClean="0"/>
          </a:p>
          <a:p>
            <a:r>
              <a:rPr lang="en-US" sz="1800" dirty="0" smtClean="0"/>
              <a:t>Personal</a:t>
            </a:r>
            <a:r>
              <a:rPr lang="en-US" sz="1800" dirty="0"/>
              <a:t>/Education</a:t>
            </a:r>
          </a:p>
          <a:p>
            <a:endParaRPr lang="en-US" sz="1800" dirty="0" smtClean="0"/>
          </a:p>
          <a:p>
            <a:endParaRPr lang="en-US" sz="1800" dirty="0" smtClean="0"/>
          </a:p>
          <a:p>
            <a:r>
              <a:rPr lang="en-US" sz="1800" dirty="0" smtClean="0"/>
              <a:t>Four </a:t>
            </a:r>
            <a:r>
              <a:rPr lang="en-US" sz="1800" dirty="0"/>
              <a:t>Biggest Questions Moving Forward for 2014 and Beyond</a:t>
            </a:r>
          </a:p>
          <a:p>
            <a:pPr marL="0" indent="0">
              <a:buNone/>
            </a:pPr>
            <a:endParaRPr lang="en-US" sz="1200" dirty="0"/>
          </a:p>
          <a:p>
            <a:pPr lvl="0"/>
            <a:endParaRPr lang="en-US" sz="1200" dirty="0"/>
          </a:p>
        </p:txBody>
      </p:sp>
    </p:spTree>
    <p:extLst>
      <p:ext uri="{BB962C8B-B14F-4D97-AF65-F5344CB8AC3E}">
        <p14:creationId xmlns:p14="http://schemas.microsoft.com/office/powerpoint/2010/main" val="25188048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smartech">
      <a:dk1>
        <a:srgbClr val="2A3644"/>
      </a:dk1>
      <a:lt1>
        <a:srgbClr val="FFFFFF"/>
      </a:lt1>
      <a:dk2>
        <a:srgbClr val="7B7E82"/>
      </a:dk2>
      <a:lt2>
        <a:srgbClr val="FFFFFF"/>
      </a:lt2>
      <a:accent1>
        <a:srgbClr val="006699"/>
      </a:accent1>
      <a:accent2>
        <a:srgbClr val="ECECEC"/>
      </a:accent2>
      <a:accent3>
        <a:srgbClr val="006699"/>
      </a:accent3>
      <a:accent4>
        <a:srgbClr val="F15A23"/>
      </a:accent4>
      <a:accent5>
        <a:srgbClr val="313538"/>
      </a:accent5>
      <a:accent6>
        <a:srgbClr val="006699"/>
      </a:accent6>
      <a:hlink>
        <a:srgbClr val="F15A23"/>
      </a:hlink>
      <a:folHlink>
        <a:srgbClr val="7B7E82"/>
      </a:folHlink>
    </a:clrScheme>
    <a:fontScheme name="Custom 27">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3136</TotalTime>
  <Words>1821</Words>
  <Application>Microsoft Macintosh PowerPoint</Application>
  <PresentationFormat>On-screen Show (4:3)</PresentationFormat>
  <Paragraphs>495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3D Printing 2014: A Survey of SmarTech’s Annual Market Findings </vt:lpstr>
      <vt:lpstr>About Us</vt:lpstr>
      <vt:lpstr>About Us (Cont.)</vt:lpstr>
      <vt:lpstr>Smartech Team </vt:lpstr>
      <vt:lpstr>About The Report</vt:lpstr>
      <vt:lpstr>Related Reports </vt:lpstr>
      <vt:lpstr>A Note On Forecasting Methodology </vt:lpstr>
      <vt:lpstr>A Note On Forecasting Methodology (cont.) </vt:lpstr>
      <vt:lpstr>Roadmap For This Webinar</vt:lpstr>
      <vt:lpstr>Four Largest Trends of 3DP in 2014 (1/4)</vt:lpstr>
      <vt:lpstr>Four Largest Trends of 3DP in 2014 (2/4)</vt:lpstr>
      <vt:lpstr>Four Largest Trends of 3DP in 2014 (3/4)</vt:lpstr>
      <vt:lpstr>Four Largest Trends of 3DP in 2014 (4/4)</vt:lpstr>
      <vt:lpstr>Roadmap For This Webinar</vt:lpstr>
      <vt:lpstr>Four Key Take-Away’s From This Webinar</vt:lpstr>
      <vt:lpstr>Four Key Take-Away’s From This Webinar</vt:lpstr>
      <vt:lpstr>Four Key Take-Away’s From This Webinar</vt:lpstr>
      <vt:lpstr>Four Key Take-Away’s From This Webinar</vt:lpstr>
      <vt:lpstr>Roadmap For This Webinar</vt:lpstr>
      <vt:lpstr>Aerospace </vt:lpstr>
      <vt:lpstr>Medical</vt:lpstr>
      <vt:lpstr>Dental</vt:lpstr>
      <vt:lpstr>Automotive</vt:lpstr>
      <vt:lpstr>Personal/Education</vt:lpstr>
      <vt:lpstr>Roadmap For This Webinar</vt:lpstr>
      <vt:lpstr>Four Biggest Questions Moving Forward </vt:lpstr>
      <vt:lpstr>PowerPoint Presentation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LOGITECH</dc:creator>
  <cp:lastModifiedBy>Ian Forsyth</cp:lastModifiedBy>
  <cp:revision>90</cp:revision>
  <dcterms:created xsi:type="dcterms:W3CDTF">2014-01-16T18:04:44Z</dcterms:created>
  <dcterms:modified xsi:type="dcterms:W3CDTF">2014-05-22T14:31:48Z</dcterms:modified>
</cp:coreProperties>
</file>